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23"/>
  </p:notesMasterIdLst>
  <p:handoutMasterIdLst>
    <p:handoutMasterId r:id="rId24"/>
  </p:handoutMasterIdLst>
  <p:sldIdLst>
    <p:sldId id="276" r:id="rId2"/>
    <p:sldId id="294" r:id="rId3"/>
    <p:sldId id="295" r:id="rId4"/>
    <p:sldId id="296" r:id="rId5"/>
    <p:sldId id="277" r:id="rId6"/>
    <p:sldId id="298" r:id="rId7"/>
    <p:sldId id="297" r:id="rId8"/>
    <p:sldId id="299" r:id="rId9"/>
    <p:sldId id="280" r:id="rId10"/>
    <p:sldId id="283" r:id="rId11"/>
    <p:sldId id="286" r:id="rId12"/>
    <p:sldId id="304" r:id="rId13"/>
    <p:sldId id="302" r:id="rId14"/>
    <p:sldId id="289" r:id="rId15"/>
    <p:sldId id="287" r:id="rId16"/>
    <p:sldId id="282" r:id="rId17"/>
    <p:sldId id="288" r:id="rId18"/>
    <p:sldId id="303" r:id="rId19"/>
    <p:sldId id="267" r:id="rId20"/>
    <p:sldId id="275" r:id="rId21"/>
    <p:sldId id="305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accent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4722" autoAdjust="0"/>
  </p:normalViewPr>
  <p:slideViewPr>
    <p:cSldViewPr>
      <p:cViewPr>
        <p:scale>
          <a:sx n="69" d="100"/>
          <a:sy n="69" d="100"/>
        </p:scale>
        <p:origin x="-54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06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4681289-10B4-4269-99B0-4B4437E746B0}" type="datetimeFigureOut">
              <a:rPr lang="ru-RU"/>
              <a:pPr>
                <a:defRPr/>
              </a:pPr>
              <a:t>19.10.2021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169AFF4-04D0-4F58-8C05-BA87E6338F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12534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E3696BC-D42F-4286-97D3-15AA4DF8BA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055665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3696BC-D42F-4286-97D3-15AA4DF8BA43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3696BC-D42F-4286-97D3-15AA4DF8BA43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3696BC-D42F-4286-97D3-15AA4DF8BA43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94081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3696BC-D42F-4286-97D3-15AA4DF8BA43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3696BC-D42F-4286-97D3-15AA4DF8BA43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8472D1F-3F32-4B72-9671-BFF730B52A17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3696BC-D42F-4286-97D3-15AA4DF8BA43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B2432-300E-4BA9-8FD3-2EC61181D7A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36A9A-78BA-4535-9F50-3DA9D86E1E7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C698B7-5966-44D8-BACA-DE886598479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B7F7ED-C006-4321-AA75-CE6AB6AE3A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F9B8B2-B70E-473D-A388-CF2527A031F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0A788-B6B1-45F5-A624-70BED1B0FA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76CAC-ACD5-474D-8903-ABAB4ECD47A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31A0A-3D1C-48C4-B4D1-CD2170BEC72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EAE62-EBFF-4750-B8D7-CFA1F47621A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DD1455-6FCE-4D6E-8FA6-983757F1FE1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D9D668-FB0A-4A4C-883B-5D306A25B19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31F807-9556-45AB-8FED-5A53050CB61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59;&#1056;&#1054;&#1050;%20&#1042;%20&#1052;&#1059;&#1047;&#1045;&#1045;\&#1043;&#1086;&#1090;&#1086;&#1074;&#1099;&#1081;%20&#1091;&#1088;&#1086;&#1082;%201\&#1055;&#1056;&#1045;&#1047;&#1045;&#1053;&#1058;&#1040;&#1062;&#1048;&#1048;\&#1057;&#1040;&#1051;&#1070;&#1058;\metronom1.mp3" TargetMode="Externa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3.jpeg"/><Relationship Id="rId10" Type="http://schemas.openxmlformats.org/officeDocument/2006/relationships/image" Target="../media/image106.jpeg"/><Relationship Id="rId4" Type="http://schemas.openxmlformats.org/officeDocument/2006/relationships/image" Target="../media/image101.png"/><Relationship Id="rId9" Type="http://schemas.openxmlformats.org/officeDocument/2006/relationships/image" Target="../media/image10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3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7999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defRPr/>
            </a:pPr>
            <a:r>
              <a:rPr lang="ru-RU" sz="3200" dirty="0" smtClean="0">
                <a:solidFill>
                  <a:srgbClr val="002060"/>
                </a:solidFill>
                <a:effectLst/>
                <a:latin typeface="Cambria" pitchFamily="18" charset="0"/>
              </a:rPr>
              <a:t>»</a:t>
            </a:r>
            <a:endParaRPr lang="ru-RU" sz="3200" dirty="0">
              <a:solidFill>
                <a:srgbClr val="002060"/>
              </a:solidFill>
              <a:effectLst/>
              <a:latin typeface="Cambria" pitchFamily="18" charset="0"/>
            </a:endParaRPr>
          </a:p>
        </p:txBody>
      </p:sp>
      <p:pic>
        <p:nvPicPr>
          <p:cNvPr id="6" name="Picture 6" descr="C:\Users\user\Desktop\фон для слайдов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1916832"/>
            <a:ext cx="8424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rgbClr val="C00000"/>
                </a:solidFill>
                <a:latin typeface="Cambria" pitchFamily="18" charset="0"/>
              </a:rPr>
              <a:t>«Конкурс оборонно-массовой и военно-патриотической работы памяти </a:t>
            </a:r>
            <a:r>
              <a:rPr lang="ru-RU" sz="2400" b="1" kern="0" dirty="0" smtClean="0">
                <a:solidFill>
                  <a:srgbClr val="C00000"/>
                </a:solidFill>
                <a:latin typeface="Cambria" pitchFamily="18" charset="0"/>
              </a:rPr>
              <a:t> маршала Жукова Г.К.»</a:t>
            </a:r>
            <a:endParaRPr lang="ru-RU" sz="2400" b="1" kern="0" dirty="0">
              <a:solidFill>
                <a:srgbClr val="C00000"/>
              </a:solidFill>
              <a:latin typeface="Cambria" pitchFamily="18" charset="0"/>
            </a:endParaRPr>
          </a:p>
          <a:p>
            <a:pPr algn="ctr"/>
            <a:r>
              <a:rPr lang="ru-RU" b="1" kern="0" dirty="0">
                <a:solidFill>
                  <a:srgbClr val="C00000"/>
                </a:solidFill>
                <a:latin typeface="Cambria" pitchFamily="18" charset="0"/>
              </a:rPr>
              <a:t>посвящается 125-ой годовщине со дня рождения маршала Победы …</a:t>
            </a:r>
            <a:endParaRPr lang="ru-RU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4509120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760" y="2996952"/>
            <a:ext cx="4578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>
              <a:solidFill>
                <a:srgbClr val="0070C0"/>
              </a:solidFill>
              <a:latin typeface="Cambria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Cambria" pitchFamily="18" charset="0"/>
              </a:rPr>
              <a:t>Номинация «Управление образования»</a:t>
            </a:r>
            <a:endParaRPr lang="ru-RU" sz="1600" b="1" dirty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688" y="692696"/>
            <a:ext cx="6840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УПРАВЛЕНИЕ ОБРАЗОВАНИЯ И МОЛОДЕЖНОЙ ПОЛИТИКИ АДМИНИСТРАЦИИ МУНИЦИПАЛЬНОГО  ОБРАЗОВАНИЯ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АБИНСКИЙ РАЙОН</a:t>
            </a:r>
            <a:endParaRPr lang="ru-RU" sz="1400" b="1" dirty="0">
              <a:solidFill>
                <a:srgbClr val="0070C0"/>
              </a:solidFill>
              <a:latin typeface="Cambria" pitchFamily="18" charset="0"/>
            </a:endParaRPr>
          </a:p>
        </p:txBody>
      </p:sp>
      <p:pic>
        <p:nvPicPr>
          <p:cNvPr id="11" name="Picture 5" descr="C:\Documents and Settings\Ольга\Рабочий стол\gerb.jpg"/>
          <p:cNvPicPr>
            <a:picLocks noChangeAspect="1" noChangeArrowheads="1"/>
          </p:cNvPicPr>
          <p:nvPr/>
        </p:nvPicPr>
        <p:blipFill>
          <a:blip r:embed="rId4" cstate="print"/>
          <a:srcRect r="-746" b="14137"/>
          <a:stretch>
            <a:fillRect/>
          </a:stretch>
        </p:blipFill>
        <p:spPr bwMode="auto">
          <a:xfrm>
            <a:off x="683568" y="764704"/>
            <a:ext cx="1008112" cy="109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user\Desktop\1518465009_dsc06396.jpg"/>
          <p:cNvPicPr>
            <a:picLocks noChangeAspect="1" noChangeArrowheads="1"/>
          </p:cNvPicPr>
          <p:nvPr/>
        </p:nvPicPr>
        <p:blipFill>
          <a:blip r:embed="rId5" cstate="print"/>
          <a:srcRect l="18135" r="30048"/>
          <a:stretch>
            <a:fillRect/>
          </a:stretch>
        </p:blipFill>
        <p:spPr bwMode="auto">
          <a:xfrm>
            <a:off x="3563888" y="3861048"/>
            <a:ext cx="1965849" cy="219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D:\Документы\ГОДОВИК 2021\итоговый отчет\Промежуточный отчет конкурс Жукова\Осенний прорыв\Тематическая площадка Казачья доблесть\WhatsApp-Image-2021-09-14-at-17.56.19-2-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3861048"/>
            <a:ext cx="2880320" cy="2160240"/>
          </a:xfrm>
          <a:prstGeom prst="rect">
            <a:avLst/>
          </a:prstGeom>
          <a:noFill/>
        </p:spPr>
      </p:pic>
      <p:pic>
        <p:nvPicPr>
          <p:cNvPr id="32769" name="Picture 1" descr="D:\Документы\МЕСЯЧНИК ВПР  за все годы\месячник ВПР 2019 год\для АЛЬБОМА\парта Героя\СОШ 4\IMG_87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3861048"/>
            <a:ext cx="2852047" cy="2088232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фон для слайдов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</p:spPr>
      </p:pic>
      <p:pic>
        <p:nvPicPr>
          <p:cNvPr id="1027" name="Picture 3" descr="D:\Документы\ГОДОВИК 2021\итоговый отчет\QHGO7365.JPG"/>
          <p:cNvPicPr>
            <a:picLocks noChangeAspect="1" noChangeArrowheads="1"/>
          </p:cNvPicPr>
          <p:nvPr/>
        </p:nvPicPr>
        <p:blipFill>
          <a:blip r:embed="rId3" cstate="print"/>
          <a:srcRect t="27083" r="8333"/>
          <a:stretch>
            <a:fillRect/>
          </a:stretch>
        </p:blipFill>
        <p:spPr bwMode="auto">
          <a:xfrm>
            <a:off x="3783804" y="908720"/>
            <a:ext cx="2732413" cy="2808312"/>
          </a:xfrm>
          <a:prstGeom prst="rect">
            <a:avLst/>
          </a:prstGeom>
          <a:noFill/>
        </p:spPr>
      </p:pic>
      <p:pic>
        <p:nvPicPr>
          <p:cNvPr id="1030" name="Picture 6" descr="D:\Документы\ГОДОВИК 2021\итоговый отчет\184192821_911526146074300_509665371202943694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01009"/>
            <a:ext cx="3710960" cy="2573620"/>
          </a:xfrm>
          <a:prstGeom prst="rect">
            <a:avLst/>
          </a:prstGeom>
          <a:noFill/>
        </p:spPr>
      </p:pic>
      <p:pic>
        <p:nvPicPr>
          <p:cNvPr id="1031" name="Picture 7" descr="D:\Документы\ГОДОВИК 2021\итоговый отчет\Промежуточный отчет конкурс Жукова\Марш Победы\Рисуем Победу! 22.04.2021\IMG_43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4378" y="980728"/>
            <a:ext cx="2292078" cy="2758626"/>
          </a:xfrm>
          <a:prstGeom prst="rect">
            <a:avLst/>
          </a:prstGeom>
          <a:noFill/>
        </p:spPr>
      </p:pic>
      <p:pic>
        <p:nvPicPr>
          <p:cNvPr id="1029" name="Picture 5" descr="D:\Документы\ГОДОВИК 2021\итоговый отчет\183646109_311975203716029_4337981477787492452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3573016"/>
            <a:ext cx="3240360" cy="2463274"/>
          </a:xfrm>
          <a:prstGeom prst="rect">
            <a:avLst/>
          </a:prstGeom>
          <a:noFill/>
        </p:spPr>
      </p:pic>
      <p:pic>
        <p:nvPicPr>
          <p:cNvPr id="1028" name="Picture 4" descr="D:\Документы\ГОДОВИК 2021\итоговый отчет\SABZ47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3573016"/>
            <a:ext cx="3528392" cy="2500196"/>
          </a:xfrm>
          <a:prstGeom prst="rect">
            <a:avLst/>
          </a:prstGeom>
          <a:noFill/>
        </p:spPr>
      </p:pic>
      <p:pic>
        <p:nvPicPr>
          <p:cNvPr id="20481" name="Picture 1" descr="D:\Документы\ГОДОВИК 2021\отчет конкурс Жукова\Диктант Победы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980728"/>
            <a:ext cx="3377275" cy="25329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фон для слайдов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91" y="260648"/>
            <a:ext cx="9144000" cy="6597351"/>
          </a:xfrm>
          <a:prstGeom prst="rect">
            <a:avLst/>
          </a:prstGeom>
          <a:noFill/>
        </p:spPr>
      </p:pic>
      <p:pic>
        <p:nvPicPr>
          <p:cNvPr id="7" name="Picture 5" descr="C:\Users\User\Desktop\Бессмертный полк\2ФОТО бессмертный пол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17032"/>
            <a:ext cx="173127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User\Desktop\Бессмертный полк\83586284-3410-4ffa-9e97-fa8f476049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97"/>
          <a:stretch/>
        </p:blipFill>
        <p:spPr bwMode="auto">
          <a:xfrm>
            <a:off x="539552" y="3356992"/>
            <a:ext cx="2273322" cy="291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20" r="5882" b="9723"/>
          <a:stretch/>
        </p:blipFill>
        <p:spPr bwMode="auto">
          <a:xfrm>
            <a:off x="5608173" y="3573016"/>
            <a:ext cx="3068283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C:\Users\User\Desktop\Бессмертный полк\b73b3404-a46f-404b-9689-fa81aa2df93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2" r="3485" b="15952"/>
          <a:stretch/>
        </p:blipFill>
        <p:spPr bwMode="auto">
          <a:xfrm>
            <a:off x="2123728" y="3429000"/>
            <a:ext cx="226875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444" b="8804"/>
          <a:stretch/>
        </p:blipFill>
        <p:spPr bwMode="auto">
          <a:xfrm>
            <a:off x="7164288" y="980728"/>
            <a:ext cx="1512168" cy="267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D:\Документы\ГОДОВИК 2021\летнее наступление\майские мероприятия\IMG-20210508-WA002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980728"/>
            <a:ext cx="1962949" cy="2764011"/>
          </a:xfrm>
          <a:prstGeom prst="rect">
            <a:avLst/>
          </a:prstGeom>
          <a:noFill/>
        </p:spPr>
      </p:pic>
      <p:pic>
        <p:nvPicPr>
          <p:cNvPr id="6147" name="Picture 3" descr="D:\Документы\ГОДОВИК 2021\летнее наступление\майские мероприятия\IMG-20210509-WA0014.jpg"/>
          <p:cNvPicPr>
            <a:picLocks noChangeAspect="1" noChangeArrowheads="1"/>
          </p:cNvPicPr>
          <p:nvPr/>
        </p:nvPicPr>
        <p:blipFill>
          <a:blip r:embed="rId9" cstate="print"/>
          <a:srcRect l="16327" t="3061"/>
          <a:stretch>
            <a:fillRect/>
          </a:stretch>
        </p:blipFill>
        <p:spPr bwMode="auto">
          <a:xfrm>
            <a:off x="5559302" y="980728"/>
            <a:ext cx="1676994" cy="2736304"/>
          </a:xfrm>
          <a:prstGeom prst="rect">
            <a:avLst/>
          </a:prstGeom>
          <a:noFill/>
        </p:spPr>
      </p:pic>
      <p:pic>
        <p:nvPicPr>
          <p:cNvPr id="6148" name="Picture 4" descr="D:\Документы\ГОДОВИК 2021\летнее наступление\майские мероприятия\IMG-20210509-WA003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552" y="908720"/>
            <a:ext cx="3240360" cy="25922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жуковцы 21-22\IMG-20210408-WA007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5559" b="24691"/>
          <a:stretch/>
        </p:blipFill>
        <p:spPr bwMode="auto">
          <a:xfrm>
            <a:off x="251520" y="260648"/>
            <a:ext cx="2376264" cy="3456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3" name="Рисунок 2" descr="C:\Users\user\AppData\Local\Temp\Rar$DIa0.996\Жуковцы в акции Юный Герой Кубани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30789" r="931"/>
          <a:stretch/>
        </p:blipFill>
        <p:spPr bwMode="auto">
          <a:xfrm>
            <a:off x="2555776" y="260648"/>
            <a:ext cx="4104456" cy="22322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4" name="Рисунок 3" descr="C:\Users\user\Desktop\Новая папка (5)\IMG-20211004-WA0063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1656184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284984"/>
            <a:ext cx="2134543" cy="3182094"/>
          </a:xfrm>
          <a:prstGeom prst="rect">
            <a:avLst/>
          </a:prstGeom>
          <a:noFill/>
        </p:spPr>
      </p:pic>
      <p:pic>
        <p:nvPicPr>
          <p:cNvPr id="6" name="Рисунок 5" descr="C:\Users\user\Desktop\Новая папка (2)\1588761402461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00808"/>
            <a:ext cx="2808312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Новая папка (2)\1588631937849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4664"/>
            <a:ext cx="2088232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Новая папка (2)\1588631935637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92896"/>
            <a:ext cx="2088232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Новая папка (5)\IMG-20211005-WA0020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293096"/>
            <a:ext cx="2964622" cy="2232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C:\Users\user\Desktop\фон для слайдов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78" y="620688"/>
            <a:ext cx="8656321" cy="590465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11560" y="134076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332656"/>
            <a:ext cx="5931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«Летнее наступление» 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124744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dirty="0" smtClean="0">
              <a:solidFill>
                <a:srgbClr val="0070C0"/>
              </a:solidFill>
              <a:latin typeface="Cambria" pitchFamily="18" charset="0"/>
            </a:endParaRPr>
          </a:p>
          <a:p>
            <a:endParaRPr lang="ru-RU" sz="1000" b="1" dirty="0" smtClean="0">
              <a:solidFill>
                <a:srgbClr val="0070C0"/>
              </a:solidFill>
              <a:latin typeface="Cambria" pitchFamily="18" charset="0"/>
            </a:endParaRPr>
          </a:p>
          <a:p>
            <a:endParaRPr lang="ru-RU" sz="1100" dirty="0" smtClean="0">
              <a:solidFill>
                <a:srgbClr val="0070C0"/>
              </a:solidFill>
              <a:latin typeface="Cambria" pitchFamily="18" charset="0"/>
            </a:endParaRPr>
          </a:p>
          <a:p>
            <a:endParaRPr lang="ru-RU" sz="1100" b="1" dirty="0" smtClean="0">
              <a:solidFill>
                <a:srgbClr val="0070C0"/>
              </a:solidFill>
              <a:latin typeface="+mn-lt"/>
            </a:endParaRP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43608" y="1197914"/>
            <a:ext cx="7056784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12 июня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mbria" pitchFamily="18" charset="0"/>
                <a:ea typeface="Times New Roman" pitchFamily="18" charset="0"/>
              </a:rPr>
              <a:t>2021 года</a:t>
            </a:r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 Организация и проведение мероприятий, посвященных Дню России </a:t>
            </a:r>
          </a:p>
          <a:p>
            <a:pPr lvl="0"/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июнь 2021 года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Районная военно-спортивная игра «Зарница-2021» 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июнь-август 2021 года «К истокам своим возвращаясь»: военно-археологические экспедиции, туристские походы; 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21-22 июня 2021 года -Участие  патриотической   акции «Свеча Памяти»;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 июль – август -Организация муниципальной профильной смены палаточного лагеря «</a:t>
            </a:r>
            <a:r>
              <a:rPr lang="ru-RU" sz="1400" b="1" dirty="0" err="1" smtClean="0">
                <a:solidFill>
                  <a:srgbClr val="0070C0"/>
                </a:solidFill>
                <a:latin typeface="Cambria" pitchFamily="18" charset="0"/>
              </a:rPr>
              <a:t>Нано-изба</a:t>
            </a:r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»; 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22 августа 2021 года- Организация и проведение мероприятий, посвященных Дню государственного флага Российской Федерации (по отдельному плану);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23 августа 2021 года Тематические </a:t>
            </a:r>
            <a:r>
              <a:rPr lang="ru-RU" sz="1400" b="1" dirty="0" err="1" smtClean="0">
                <a:solidFill>
                  <a:srgbClr val="0070C0"/>
                </a:solidFill>
                <a:latin typeface="Cambria" pitchFamily="18" charset="0"/>
              </a:rPr>
              <a:t>онлайн</a:t>
            </a:r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 мероприятия  в рамках празднования дня разгрома советскими войсками немецко-фашистских войск в Курской </a:t>
            </a:r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битве;</a:t>
            </a:r>
          </a:p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В летний период - </a:t>
            </a:r>
            <a:r>
              <a:rPr lang="ru-RU" sz="1400" b="1" dirty="0" err="1" smtClean="0">
                <a:solidFill>
                  <a:srgbClr val="0070C0"/>
                </a:solidFill>
                <a:latin typeface="Cambria" pitchFamily="18" charset="0"/>
              </a:rPr>
              <a:t>военно</a:t>
            </a:r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– </a:t>
            </a:r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 патриотические </a:t>
            </a:r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экскурсии: в </a:t>
            </a:r>
            <a:r>
              <a:rPr lang="ru-RU" sz="1400" b="1" dirty="0" err="1" smtClean="0">
                <a:solidFill>
                  <a:srgbClr val="0070C0"/>
                </a:solidFill>
                <a:latin typeface="Cambria" pitchFamily="18" charset="0"/>
              </a:rPr>
              <a:t>мультимедийный</a:t>
            </a:r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 исторический парк «Россия – Моя история», историко-археологический музей – заповедник им. Е.Д. </a:t>
            </a:r>
            <a:r>
              <a:rPr lang="ru-RU" sz="1400" b="1" dirty="0" err="1" smtClean="0">
                <a:solidFill>
                  <a:srgbClr val="0070C0"/>
                </a:solidFill>
                <a:latin typeface="Cambria" pitchFamily="18" charset="0"/>
              </a:rPr>
              <a:t>Фелицына</a:t>
            </a:r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 г.Краснодар, музей Абинского района, местное отделение </a:t>
            </a:r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ДОСААФ</a:t>
            </a:r>
            <a:r>
              <a:rPr lang="ru-RU" sz="1400" dirty="0" smtClean="0">
                <a:solidFill>
                  <a:srgbClr val="0070C0"/>
                </a:solidFill>
                <a:latin typeface="Cambria" pitchFamily="18" charset="0"/>
              </a:rPr>
              <a:t>;</a:t>
            </a:r>
          </a:p>
          <a:p>
            <a:pPr algn="just"/>
            <a:r>
              <a:rPr lang="ru-RU" sz="1400" dirty="0" smtClean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Патриотические акции </a:t>
            </a:r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«И помнит мир спасенный», «Флаг моего государства»,  «И замерли в Почетном карауле» </a:t>
            </a:r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.</a:t>
            </a:r>
            <a:endParaRPr lang="ru-RU" sz="1400" b="1" dirty="0" smtClean="0">
              <a:solidFill>
                <a:srgbClr val="0070C0"/>
              </a:solidFill>
              <a:latin typeface="Cambria" pitchFamily="18" charset="0"/>
            </a:endParaRPr>
          </a:p>
          <a:p>
            <a:endParaRPr lang="ru-RU" sz="1400" b="1" dirty="0" smtClean="0">
              <a:solidFill>
                <a:srgbClr val="0070C0"/>
              </a:solidFill>
              <a:latin typeface="+mj-lt"/>
            </a:endParaRPr>
          </a:p>
          <a:p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фон для слайдов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63813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1219974"/>
            <a:ext cx="8216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Этап «Летнее наступление» (июнь-август) был насыщен работой детских летних оздоровительных площадок дневного пребывания. Охват – </a:t>
            </a:r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2300 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ребят. В </a:t>
            </a:r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«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Легион».   </a:t>
            </a:r>
          </a:p>
        </p:txBody>
      </p:sp>
      <p:pic>
        <p:nvPicPr>
          <p:cNvPr id="7170" name="Picture 2" descr="D:\Документы\ГОДОВИК 2021\летнее наступление\майские мероприятия\отчеты\IMG_20210502_215649_130.jpg"/>
          <p:cNvPicPr>
            <a:picLocks noChangeAspect="1" noChangeArrowheads="1"/>
          </p:cNvPicPr>
          <p:nvPr/>
        </p:nvPicPr>
        <p:blipFill>
          <a:blip r:embed="rId3" cstate="print"/>
          <a:srcRect r="-6457" b="30679"/>
          <a:stretch>
            <a:fillRect/>
          </a:stretch>
        </p:blipFill>
        <p:spPr bwMode="auto">
          <a:xfrm>
            <a:off x="683568" y="1340768"/>
            <a:ext cx="3206928" cy="2088232"/>
          </a:xfrm>
          <a:prstGeom prst="rect">
            <a:avLst/>
          </a:prstGeom>
          <a:noFill/>
        </p:spPr>
      </p:pic>
      <p:pic>
        <p:nvPicPr>
          <p:cNvPr id="8" name="Содержимое 7" descr="http://olgschool-32.krd.eduru.ru/media/2020/02/03/1250064140/DSC_0009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9001"/>
            <a:ext cx="3672408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 descr="D:\Документы\ГОД ПАМЯТИ И СЛАВЫ\77bf3df0-609a-4dc6-bc60-fd2fb8f0d82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6109" y="1268760"/>
            <a:ext cx="3264363" cy="2448272"/>
          </a:xfrm>
          <a:prstGeom prst="rect">
            <a:avLst/>
          </a:prstGeom>
          <a:noFill/>
        </p:spPr>
      </p:pic>
      <p:pic>
        <p:nvPicPr>
          <p:cNvPr id="13313" name="Picture 1" descr="D:\Документы\МЕСЯЧНИК ВПР  за все годы\месячник ВПР 2019 год\для АЛЬБОМА\работа с ветеранами\IMG_48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71075" y="3645024"/>
            <a:ext cx="3672409" cy="2448272"/>
          </a:xfrm>
          <a:prstGeom prst="rect">
            <a:avLst/>
          </a:prstGeom>
          <a:noFill/>
        </p:spPr>
      </p:pic>
      <p:pic>
        <p:nvPicPr>
          <p:cNvPr id="7171" name="Picture 3" descr="D:\Документы\ГОДОВИК 2021\летнее наступление\майские мероприятия\отчеты\IMG-20210508-WA0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1340768"/>
            <a:ext cx="2999086" cy="2213383"/>
          </a:xfrm>
          <a:prstGeom prst="rect">
            <a:avLst/>
          </a:prstGeom>
          <a:noFill/>
        </p:spPr>
      </p:pic>
      <p:pic>
        <p:nvPicPr>
          <p:cNvPr id="7172" name="Picture 4" descr="D:\Документы\ГОДОВИК 2021\летнее наступление\майские мероприятия\отчеты\C7zqjpiY0NI — копи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3140968"/>
            <a:ext cx="2416597" cy="1854958"/>
          </a:xfrm>
          <a:prstGeom prst="rect">
            <a:avLst/>
          </a:prstGeom>
          <a:noFill/>
        </p:spPr>
      </p:pic>
      <p:pic>
        <p:nvPicPr>
          <p:cNvPr id="13314" name="Picture 2" descr="D:\Документы\МЕСЯЧНИК ВПР  за все годы\месячник ВПР 2019 год\для АЛЬБОМА\работа с ветеранами\IMG_486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4509120"/>
            <a:ext cx="2665312" cy="17768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фон для слайдов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</p:spPr>
      </p:pic>
      <p:pic>
        <p:nvPicPr>
          <p:cNvPr id="3074" name="Picture 2" descr="C:\Users\User\Desktop\СОШ № 43патриотическое воспитание\уборка у памятника 3в клас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269742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7143" r="16209"/>
          <a:stretch/>
        </p:blipFill>
        <p:spPr bwMode="auto">
          <a:xfrm>
            <a:off x="2771800" y="3933056"/>
            <a:ext cx="2736304" cy="271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D:\Документы\ГОДОВИК 2021\итоговый отчет\Промежуточный отчет конкурс Жукова\Летнее наступление\Поход по местам Боевой славы в рамках акции Дорогой Героев 8-14.06.21\WhatsApp-Image-2021-06-16-at-12.49.38-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140968"/>
            <a:ext cx="2376264" cy="3360373"/>
          </a:xfrm>
          <a:prstGeom prst="rect">
            <a:avLst/>
          </a:prstGeom>
          <a:noFill/>
        </p:spPr>
      </p:pic>
      <p:pic>
        <p:nvPicPr>
          <p:cNvPr id="5" name="Picture 3" descr="D:\Документы\ГОДОВИК 2021\итоговый отчет\Промежуточный отчет конкурс Жукова\Летнее наступление\Экспедиция по военной археологии Небо Кубани 13.06.-19.06.2021\20210615_105209-scaled-e16245131888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836712"/>
            <a:ext cx="2520280" cy="3269552"/>
          </a:xfrm>
          <a:prstGeom prst="rect">
            <a:avLst/>
          </a:prstGeom>
          <a:noFill/>
        </p:spPr>
      </p:pic>
      <p:pic>
        <p:nvPicPr>
          <p:cNvPr id="3076" name="Picture 4" descr="D:\Документы\ГОДОВИК 2021\итоговый отчет\Промежуточный отчет конкурс Жукова\Летнее наступление\Поход по местам Боевой славы в рамках акции Дорогой Героев 8-14.06.21\WhatsApp-Image-2021-06-16-at-12.49.36-2.jpeg"/>
          <p:cNvPicPr>
            <a:picLocks noChangeAspect="1" noChangeArrowheads="1"/>
          </p:cNvPicPr>
          <p:nvPr/>
        </p:nvPicPr>
        <p:blipFill>
          <a:blip r:embed="rId7" cstate="print"/>
          <a:srcRect l="15000" t="4627" r="10000"/>
          <a:stretch>
            <a:fillRect/>
          </a:stretch>
        </p:blipFill>
        <p:spPr bwMode="auto">
          <a:xfrm>
            <a:off x="5292080" y="3501008"/>
            <a:ext cx="3456384" cy="2902636"/>
          </a:xfrm>
          <a:prstGeom prst="rect">
            <a:avLst/>
          </a:prstGeom>
          <a:noFill/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0" t="16380" r="10671"/>
          <a:stretch/>
        </p:blipFill>
        <p:spPr bwMode="auto">
          <a:xfrm>
            <a:off x="5220072" y="836712"/>
            <a:ext cx="352839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фон для слайдов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3546051" cy="197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42" r="14660"/>
          <a:stretch/>
        </p:blipFill>
        <p:spPr bwMode="auto">
          <a:xfrm>
            <a:off x="418431" y="2688458"/>
            <a:ext cx="3565236" cy="258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35" r="18829" b="29085"/>
          <a:stretch/>
        </p:blipFill>
        <p:spPr bwMode="auto">
          <a:xfrm>
            <a:off x="418431" y="5060872"/>
            <a:ext cx="3052738" cy="139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3" t="-12625" r="30563" b="34653"/>
          <a:stretch/>
        </p:blipFill>
        <p:spPr bwMode="auto">
          <a:xfrm>
            <a:off x="6156176" y="2996952"/>
            <a:ext cx="267685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238"/>
          <a:stretch/>
        </p:blipFill>
        <p:spPr bwMode="auto">
          <a:xfrm>
            <a:off x="6084168" y="620688"/>
            <a:ext cx="2643856" cy="302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264"/>
          <a:stretch/>
        </p:blipFill>
        <p:spPr bwMode="auto">
          <a:xfrm>
            <a:off x="3383284" y="4658671"/>
            <a:ext cx="3168352" cy="17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D:\Документы\ГОДОВИК 2021\летнее наступление\майские мероприятия\IMG-20210503-WA0004.jpg"/>
          <p:cNvPicPr>
            <a:picLocks noChangeAspect="1" noChangeArrowheads="1"/>
          </p:cNvPicPr>
          <p:nvPr/>
        </p:nvPicPr>
        <p:blipFill>
          <a:blip r:embed="rId9" cstate="print"/>
          <a:srcRect l="6410" t="968" r="14103"/>
          <a:stretch>
            <a:fillRect/>
          </a:stretch>
        </p:blipFill>
        <p:spPr bwMode="auto">
          <a:xfrm>
            <a:off x="3635896" y="620688"/>
            <a:ext cx="2692079" cy="2515537"/>
          </a:xfrm>
          <a:prstGeom prst="rect">
            <a:avLst/>
          </a:prstGeom>
          <a:noFill/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7217" y="2348571"/>
            <a:ext cx="3899415" cy="268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фон для слайдов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525344"/>
          </a:xfrm>
          <a:prstGeom prst="rect">
            <a:avLst/>
          </a:prstGeom>
          <a:noFill/>
        </p:spPr>
      </p:pic>
      <p:pic>
        <p:nvPicPr>
          <p:cNvPr id="5122" name="Picture 2" descr="C:\Users\User\Desktop\СОШ № 43патриотическое воспитание\Конкурс рисунков в честь Дня флага Росс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4475580" cy="287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СОШ № 43патриотическое воспитание\День флага России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1833" r="21932"/>
          <a:stretch/>
        </p:blipFill>
        <p:spPr bwMode="auto">
          <a:xfrm>
            <a:off x="0" y="1052736"/>
            <a:ext cx="4323799" cy="268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5A040B-1F41-46C6-9C0C-3BC575717D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39" t="15381" r="21415"/>
          <a:stretch/>
        </p:blipFill>
        <p:spPr>
          <a:xfrm>
            <a:off x="4367053" y="3501008"/>
            <a:ext cx="4425723" cy="3024336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xmlns="" id="{D4E84B0B-49DF-4CBC-AB71-55F6BCD27C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010" r="8718" b="22182"/>
          <a:stretch/>
        </p:blipFill>
        <p:spPr bwMode="auto">
          <a:xfrm>
            <a:off x="4283968" y="1124744"/>
            <a:ext cx="435962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Документы\12 июня День России\отчеты День России\12 фото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2708920"/>
            <a:ext cx="2400134" cy="18722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C:\Users\user\Desktop\фон для слайдов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11560" y="134076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332656"/>
            <a:ext cx="5057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«Осенний прорыв» 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124744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dirty="0" smtClean="0">
              <a:solidFill>
                <a:srgbClr val="0070C0"/>
              </a:solidFill>
              <a:latin typeface="Cambria" pitchFamily="18" charset="0"/>
            </a:endParaRPr>
          </a:p>
          <a:p>
            <a:endParaRPr lang="ru-RU" sz="1000" b="1" dirty="0" smtClean="0">
              <a:solidFill>
                <a:srgbClr val="0070C0"/>
              </a:solidFill>
              <a:latin typeface="Cambria" pitchFamily="18" charset="0"/>
            </a:endParaRPr>
          </a:p>
          <a:p>
            <a:endParaRPr lang="ru-RU" sz="1100" dirty="0" smtClean="0">
              <a:solidFill>
                <a:srgbClr val="0070C0"/>
              </a:solidFill>
              <a:latin typeface="Cambria" pitchFamily="18" charset="0"/>
            </a:endParaRPr>
          </a:p>
          <a:p>
            <a:endParaRPr lang="ru-RU" sz="1100" b="1" dirty="0" smtClean="0">
              <a:solidFill>
                <a:srgbClr val="0070C0"/>
              </a:solidFill>
              <a:latin typeface="+mn-lt"/>
            </a:endParaRP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9552" y="1236908"/>
            <a:ext cx="770485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268760"/>
            <a:ext cx="7632848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1 сентября 2021 года Всероссийский урок  гражданственности и патриотизма</a:t>
            </a:r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 </a:t>
            </a:r>
          </a:p>
          <a:p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20 октября 2021 года Заочная </a:t>
            </a:r>
            <a:r>
              <a:rPr lang="ru-RU" sz="1200" b="1" dirty="0" err="1" smtClean="0">
                <a:solidFill>
                  <a:srgbClr val="0070C0"/>
                </a:solidFill>
                <a:latin typeface="Cambria" pitchFamily="18" charset="0"/>
              </a:rPr>
              <a:t>краведческо</a:t>
            </a:r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 - публицистическая олимпиада «Связь времен» (осенний тур), посвященная людям военного и послевоенного времени</a:t>
            </a:r>
          </a:p>
          <a:p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 сентябрь  2021 года - Добровольческие акции: «Ветеран, мы рядом!», «Сохраним память поколений»</a:t>
            </a:r>
          </a:p>
          <a:p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 2 - 3 сентября  2021 года - Проведение тематических уроков, посвященных окончанию Второй мировой войны «Дальневосточная  победа»</a:t>
            </a:r>
          </a:p>
          <a:p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13 сентября – День образования Краснодарского края </a:t>
            </a:r>
          </a:p>
          <a:p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11 октября по 15 октября 2021 года Районная военно-спортивная игра «Зарница-2021»</a:t>
            </a:r>
          </a:p>
          <a:p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(в формате </a:t>
            </a:r>
            <a:r>
              <a:rPr lang="ru-RU" sz="1200" b="1" dirty="0" err="1" smtClean="0">
                <a:solidFill>
                  <a:srgbClr val="0070C0"/>
                </a:solidFill>
                <a:latin typeface="Cambria" pitchFamily="18" charset="0"/>
              </a:rPr>
              <a:t>онлайн</a:t>
            </a:r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)</a:t>
            </a:r>
          </a:p>
          <a:p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с 20 октября по 29 октября 2021 года Участие в краевом этапе фестиваля по гиревому спорту среди допризывной молодежи памяти Е.П. </a:t>
            </a:r>
            <a:r>
              <a:rPr lang="ru-RU" sz="1200" b="1" dirty="0" err="1" smtClean="0">
                <a:solidFill>
                  <a:srgbClr val="0070C0"/>
                </a:solidFill>
                <a:latin typeface="Cambria" pitchFamily="18" charset="0"/>
              </a:rPr>
              <a:t>Душина</a:t>
            </a:r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 в формате </a:t>
            </a:r>
            <a:r>
              <a:rPr lang="ru-RU" sz="1200" b="1" dirty="0" err="1" smtClean="0">
                <a:solidFill>
                  <a:srgbClr val="0070C0"/>
                </a:solidFill>
                <a:latin typeface="Cambria" pitchFamily="18" charset="0"/>
              </a:rPr>
              <a:t>онлайн</a:t>
            </a:r>
            <a:endParaRPr lang="ru-RU" sz="1200" b="1" dirty="0" smtClean="0">
              <a:solidFill>
                <a:srgbClr val="0070C0"/>
              </a:solidFill>
              <a:latin typeface="Cambria" pitchFamily="18" charset="0"/>
            </a:endParaRPr>
          </a:p>
          <a:p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4 ноября   2021 года Тематические мероприятия в рамках празднования Дня народного единства (по отдельному плану</a:t>
            </a:r>
          </a:p>
          <a:p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7 ноября 2021 года «Миру – мир!» - тематическая беседа, викторина </a:t>
            </a:r>
          </a:p>
          <a:p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Ноябрь 2021 года Муниципальный этап краевых соревнований допризывной молодежи по пулевой стрельбе из пневматической винтовки в формате </a:t>
            </a:r>
            <a:r>
              <a:rPr lang="ru-RU" sz="1200" b="1" dirty="0" err="1" smtClean="0">
                <a:solidFill>
                  <a:srgbClr val="0070C0"/>
                </a:solidFill>
                <a:latin typeface="Cambria" pitchFamily="18" charset="0"/>
              </a:rPr>
              <a:t>онлайн</a:t>
            </a:r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 </a:t>
            </a:r>
          </a:p>
          <a:p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Участие в краевом этапе соревнований допризывной молодежи по пулевой стрельбе из пневматической винтовки в формате </a:t>
            </a:r>
            <a:r>
              <a:rPr lang="ru-RU" sz="1200" b="1" dirty="0" err="1" smtClean="0">
                <a:solidFill>
                  <a:srgbClr val="0070C0"/>
                </a:solidFill>
                <a:latin typeface="Cambria" pitchFamily="18" charset="0"/>
              </a:rPr>
              <a:t>онлайн</a:t>
            </a:r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 </a:t>
            </a:r>
          </a:p>
          <a:p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Муниципальный этап краевой Спартакиады допризывной молодежи в формате </a:t>
            </a:r>
            <a:r>
              <a:rPr lang="ru-RU" sz="1200" b="1" dirty="0" err="1" smtClean="0">
                <a:solidFill>
                  <a:srgbClr val="0070C0"/>
                </a:solidFill>
                <a:latin typeface="Cambria" pitchFamily="18" charset="0"/>
              </a:rPr>
              <a:t>онлайн</a:t>
            </a:r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 Участие в краевом этапе (финал) Спартакиады допризывной молодежи в формате </a:t>
            </a:r>
            <a:r>
              <a:rPr lang="ru-RU" sz="1200" b="1" dirty="0" err="1" smtClean="0">
                <a:solidFill>
                  <a:srgbClr val="0070C0"/>
                </a:solidFill>
                <a:latin typeface="Cambria" pitchFamily="18" charset="0"/>
              </a:rPr>
              <a:t>онлайн</a:t>
            </a:r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 </a:t>
            </a:r>
          </a:p>
          <a:p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Районный слет МО ВВПОДД «ЮНАРМИЯ» юнармейских отрядов школ № 1,3,4,5,10,30,38,42</a:t>
            </a:r>
          </a:p>
          <a:p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в формате </a:t>
            </a:r>
            <a:r>
              <a:rPr lang="ru-RU" sz="1200" b="1" dirty="0" err="1" smtClean="0">
                <a:solidFill>
                  <a:srgbClr val="0070C0"/>
                </a:solidFill>
                <a:latin typeface="Cambria" pitchFamily="18" charset="0"/>
              </a:rPr>
              <a:t>онлайн</a:t>
            </a:r>
            <a:endParaRPr lang="ru-RU" sz="1200" b="1" dirty="0" smtClean="0">
              <a:solidFill>
                <a:srgbClr val="0070C0"/>
              </a:solidFill>
              <a:latin typeface="Cambria" pitchFamily="18" charset="0"/>
            </a:endParaRPr>
          </a:p>
          <a:p>
            <a:endParaRPr lang="ru-RU" sz="1200" b="1" dirty="0" smtClean="0">
              <a:solidFill>
                <a:srgbClr val="0070C0"/>
              </a:solidFill>
              <a:latin typeface="Cambria" pitchFamily="18" charset="0"/>
            </a:endParaRPr>
          </a:p>
          <a:p>
            <a:endParaRPr lang="ru-RU" sz="1200" b="1" dirty="0" smtClean="0">
              <a:latin typeface="Cambria" pitchFamily="18" charset="0"/>
            </a:endParaRPr>
          </a:p>
          <a:p>
            <a:endParaRPr lang="ru-RU" sz="1100" dirty="0" smtClean="0"/>
          </a:p>
          <a:p>
            <a:endParaRPr lang="ru-RU" sz="1100" b="1" dirty="0" smtClean="0">
              <a:solidFill>
                <a:srgbClr val="0070C0"/>
              </a:solidFill>
            </a:endParaRPr>
          </a:p>
          <a:p>
            <a:endParaRPr lang="ru-RU" sz="11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9" name="Rectangle 7"/>
          <p:cNvSpPr>
            <a:spLocks noGrp="1" noChangeArrowheads="1"/>
          </p:cNvSpPr>
          <p:nvPr>
            <p:ph idx="1"/>
          </p:nvPr>
        </p:nvSpPr>
        <p:spPr>
          <a:xfrm>
            <a:off x="457200" y="2708275"/>
            <a:ext cx="8229600" cy="3387725"/>
          </a:xfrm>
        </p:spPr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pic>
        <p:nvPicPr>
          <p:cNvPr id="38923" name="metronom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60213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Desktop\фон для слайдов 3.jpg">
            <a:extLst>
              <a:ext uri="{FF2B5EF4-FFF2-40B4-BE49-F238E27FC236}">
                <a16:creationId xmlns:a16="http://schemas.microsoft.com/office/drawing/2014/main" xmlns="" id="{3AFCC749-36CF-4BD0-A38A-A958E9FD3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CCEC916-502D-43DE-BF98-3FEAA6F65D5B}"/>
              </a:ext>
            </a:extLst>
          </p:cNvPr>
          <p:cNvSpPr/>
          <p:nvPr/>
        </p:nvSpPr>
        <p:spPr>
          <a:xfrm>
            <a:off x="539552" y="1412776"/>
            <a:ext cx="8147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  </a:t>
            </a:r>
            <a:endParaRPr lang="ru-RU" dirty="0">
              <a:solidFill>
                <a:srgbClr val="FF0000"/>
              </a:solidFill>
            </a:endParaRPr>
          </a:p>
          <a:p>
            <a:pPr marL="285750" indent="-285750" algn="just">
              <a:buFontTx/>
              <a:buChar char="-"/>
            </a:pPr>
            <a:endParaRPr lang="ru-RU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194" name="Picture 2" descr="D:\Документы\13 сентября День образования КК\День КК 13 сентября\МКОУ ООШ № 34х.Ленинский Абинского райо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620688"/>
            <a:ext cx="2508666" cy="3344888"/>
          </a:xfrm>
          <a:prstGeom prst="rect">
            <a:avLst/>
          </a:prstGeom>
          <a:noFill/>
        </p:spPr>
      </p:pic>
      <p:pic>
        <p:nvPicPr>
          <p:cNvPr id="8195" name="Picture 3" descr="D:\Документы\13 сентября День образования КК\День КК 13 сентября\МКОУ ООШ № 14п. Ахтырского Абинского района.JPG"/>
          <p:cNvPicPr>
            <a:picLocks noChangeAspect="1" noChangeArrowheads="1"/>
          </p:cNvPicPr>
          <p:nvPr/>
        </p:nvPicPr>
        <p:blipFill>
          <a:blip r:embed="rId7" cstate="print"/>
          <a:srcRect l="20581" t="2805" r="15805"/>
          <a:stretch>
            <a:fillRect/>
          </a:stretch>
        </p:blipFill>
        <p:spPr bwMode="auto">
          <a:xfrm>
            <a:off x="5792090" y="764704"/>
            <a:ext cx="2884366" cy="2939412"/>
          </a:xfrm>
          <a:prstGeom prst="rect">
            <a:avLst/>
          </a:prstGeom>
          <a:noFill/>
        </p:spPr>
      </p:pic>
      <p:pic>
        <p:nvPicPr>
          <p:cNvPr id="8196" name="Picture 4" descr="D:\Документы\13 сентября День образования КК\День КК 13 сентября\МБОУ СОШ 15 ст. холмская Абинского района.jpg"/>
          <p:cNvPicPr>
            <a:picLocks noChangeAspect="1" noChangeArrowheads="1"/>
          </p:cNvPicPr>
          <p:nvPr/>
        </p:nvPicPr>
        <p:blipFill>
          <a:blip r:embed="rId8" cstate="print"/>
          <a:srcRect l="2104" b="26121"/>
          <a:stretch>
            <a:fillRect/>
          </a:stretch>
        </p:blipFill>
        <p:spPr bwMode="auto">
          <a:xfrm>
            <a:off x="2987824" y="620688"/>
            <a:ext cx="3085677" cy="2736304"/>
          </a:xfrm>
          <a:prstGeom prst="rect">
            <a:avLst/>
          </a:prstGeom>
          <a:noFill/>
        </p:spPr>
      </p:pic>
      <p:pic>
        <p:nvPicPr>
          <p:cNvPr id="8197" name="Picture 5" descr="D:\Документы\13 сентября День образования КК\День КК 13 сентября\конкурс рисунков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3933056"/>
            <a:ext cx="3168352" cy="2376264"/>
          </a:xfrm>
          <a:prstGeom prst="rect">
            <a:avLst/>
          </a:prstGeom>
          <a:noFill/>
        </p:spPr>
      </p:pic>
      <p:pic>
        <p:nvPicPr>
          <p:cNvPr id="8202" name="Picture 10" descr="D:\Документы\9 октября\IMG-20211008-WA000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2636912"/>
            <a:ext cx="3096344" cy="3744416"/>
          </a:xfrm>
          <a:prstGeom prst="rect">
            <a:avLst/>
          </a:prstGeom>
          <a:noFill/>
        </p:spPr>
      </p:pic>
      <p:pic>
        <p:nvPicPr>
          <p:cNvPr id="8199" name="Picture 7" descr="D:\Документы\13 сентября День образования КК\День КК 13 сентября\классный час 2.jpg"/>
          <p:cNvPicPr>
            <a:picLocks noChangeAspect="1" noChangeArrowheads="1"/>
          </p:cNvPicPr>
          <p:nvPr/>
        </p:nvPicPr>
        <p:blipFill>
          <a:blip r:embed="rId11" cstate="print"/>
          <a:srcRect t="25000" r="-2656"/>
          <a:stretch>
            <a:fillRect/>
          </a:stretch>
        </p:blipFill>
        <p:spPr bwMode="auto">
          <a:xfrm>
            <a:off x="5148064" y="3789040"/>
            <a:ext cx="3621761" cy="25922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2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68952" cy="72008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Места боевой славы</a:t>
            </a:r>
            <a:b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муниципального  образования </a:t>
            </a:r>
            <a:b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Абинский район</a:t>
            </a: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3" name="Picture 2" descr="C:\Documents and Settings\Ольга\Рабочий стол\Granizy_rayo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7683" y="1268760"/>
            <a:ext cx="3297138" cy="424847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372200" y="2204864"/>
            <a:ext cx="1080120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 Абинск</a:t>
            </a:r>
          </a:p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Мемориальный комплекс  </a:t>
            </a:r>
            <a:endParaRPr lang="ru-RU" sz="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0" descr="C:\Users\Пользователь\Desktop\Патриотическое воспитание\Патриотизм через музей и научно- проектную работу\4 СОШ МИТИНГ по ФЛОТУ\DSC_0180.JPG"/>
          <p:cNvPicPr>
            <a:picLocks noChangeAspect="1" noChangeArrowheads="1"/>
          </p:cNvPicPr>
          <p:nvPr/>
        </p:nvPicPr>
        <p:blipFill>
          <a:blip r:embed="rId3" cstate="print"/>
          <a:srcRect l="7476" r="10626" b="21465"/>
          <a:stretch>
            <a:fillRect/>
          </a:stretch>
        </p:blipFill>
        <p:spPr bwMode="auto">
          <a:xfrm>
            <a:off x="6228184" y="2996952"/>
            <a:ext cx="1384996" cy="879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372200" y="3933056"/>
            <a:ext cx="1224136" cy="36004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Абинск </a:t>
            </a:r>
          </a:p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Памятник, героям Отечественной войны -военным морякам </a:t>
            </a:r>
            <a:endParaRPr lang="ru-RU" sz="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:\Documents and Settings\Admin\Рабочий стол\20170508_1034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797152"/>
            <a:ext cx="1340309" cy="1123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475656" y="5949280"/>
            <a:ext cx="1152128" cy="432048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п. Ахтырский</a:t>
            </a:r>
          </a:p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Братское захоронение  погибшим в Великой Отечественной войне</a:t>
            </a:r>
            <a:endParaRPr lang="ru-RU" sz="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C:\Users\Ludmila\Desktop\DSC033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548680"/>
            <a:ext cx="936104" cy="1235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313" t="6600" r="14563"/>
          <a:stretch/>
        </p:blipFill>
        <p:spPr>
          <a:xfrm>
            <a:off x="1475656" y="3068960"/>
            <a:ext cx="1294005" cy="1156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475656" y="4365104"/>
            <a:ext cx="1080120" cy="36004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п. Ахтырский </a:t>
            </a:r>
          </a:p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Памятник    Неизвестному солдату Великой Отечественной войны</a:t>
            </a:r>
            <a:endParaRPr lang="ru-RU" sz="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 descr="F:\image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95536" y="3933056"/>
            <a:ext cx="792088" cy="1204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 descr="DSC00245.JPG"/>
          <p:cNvPicPr>
            <a:picLocks noChangeAspect="1"/>
          </p:cNvPicPr>
          <p:nvPr/>
        </p:nvPicPr>
        <p:blipFill>
          <a:blip r:embed="rId8" cstate="print"/>
          <a:srcRect t="7547" r="3774"/>
          <a:stretch>
            <a:fillRect/>
          </a:stretch>
        </p:blipFill>
        <p:spPr>
          <a:xfrm>
            <a:off x="3059832" y="5589240"/>
            <a:ext cx="1224136" cy="882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6300192" y="5733256"/>
            <a:ext cx="1296144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п. Ахтырский </a:t>
            </a:r>
          </a:p>
          <a:p>
            <a:pPr algn="ctr"/>
            <a:r>
              <a:rPr lang="ru-RU" sz="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Братская могила погибших в Великой Отечественной войны </a:t>
            </a:r>
            <a:endParaRPr lang="ru-RU" sz="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725144"/>
            <a:ext cx="1224136" cy="810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7668344" y="5661248"/>
            <a:ext cx="1152128" cy="64807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с. Варнавинское</a:t>
            </a:r>
          </a:p>
          <a:p>
            <a:pPr algn="ctr"/>
            <a:r>
              <a:rPr lang="ru-RU" sz="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Братская могила советских </a:t>
            </a:r>
          </a:p>
          <a:p>
            <a:pPr algn="ctr"/>
            <a:r>
              <a:rPr lang="ru-RU" sz="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воинов, погибших  в Великой Отечественной войне</a:t>
            </a:r>
            <a:endParaRPr lang="ru-RU" sz="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" descr="E:\DSC00320.JPG"/>
          <p:cNvPicPr>
            <a:picLocks noChangeAspect="1" noChangeArrowheads="1"/>
          </p:cNvPicPr>
          <p:nvPr/>
        </p:nvPicPr>
        <p:blipFill>
          <a:blip r:embed="rId10" cstate="print"/>
          <a:srcRect t="11906" b="24593"/>
          <a:stretch>
            <a:fillRect/>
          </a:stretch>
        </p:blipFill>
        <p:spPr bwMode="auto">
          <a:xfrm>
            <a:off x="4716016" y="5589240"/>
            <a:ext cx="1432928" cy="793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4788024" y="6309320"/>
            <a:ext cx="1296144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х. Ленинский</a:t>
            </a:r>
          </a:p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Обелиск  погибшим в годы Великой Отечественной войны</a:t>
            </a:r>
            <a:endParaRPr lang="ru-RU" sz="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323528" y="2204864"/>
            <a:ext cx="1101484" cy="1293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Прямоугольник 24"/>
          <p:cNvSpPr/>
          <p:nvPr/>
        </p:nvSpPr>
        <p:spPr>
          <a:xfrm>
            <a:off x="395536" y="3501008"/>
            <a:ext cx="1008112" cy="432048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ст. Холмская</a:t>
            </a:r>
          </a:p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Памятник , погибшим в годы Великой Отечественной войны</a:t>
            </a:r>
            <a:endParaRPr lang="ru-RU" sz="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48680"/>
            <a:ext cx="1093691" cy="1303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7740352" y="1916832"/>
            <a:ext cx="1008112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Абинск</a:t>
            </a:r>
          </a:p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Памятник  «Скорбящая мать» в городе Абинске</a:t>
            </a:r>
            <a:endParaRPr lang="ru-RU" sz="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6" descr="G:\1\отчеты в УО\маяки Победы\SC0329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1151784" cy="1146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1547664" y="2636912"/>
            <a:ext cx="1224136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Светлогорское </a:t>
            </a:r>
          </a:p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воинам павшим в Великой  Отечественной войне</a:t>
            </a:r>
            <a:endParaRPr lang="ru-RU" sz="60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10" descr="C:\Documents and Settings\Administrator\Рабочий стол\IMG_0828.JPG"/>
          <p:cNvPicPr>
            <a:picLocks noChangeAspect="1" noChangeArrowheads="1"/>
          </p:cNvPicPr>
          <p:nvPr/>
        </p:nvPicPr>
        <p:blipFill>
          <a:blip r:embed="rId14" cstate="print"/>
          <a:srcRect t="3813" r="18646" b="13567"/>
          <a:stretch>
            <a:fillRect/>
          </a:stretch>
        </p:blipFill>
        <p:spPr bwMode="auto">
          <a:xfrm>
            <a:off x="7668344" y="4077072"/>
            <a:ext cx="1152128" cy="1560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Прямоугольник 30"/>
          <p:cNvSpPr/>
          <p:nvPr/>
        </p:nvSpPr>
        <p:spPr>
          <a:xfrm>
            <a:off x="3131840" y="6309320"/>
            <a:ext cx="1080120" cy="2880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х. </a:t>
            </a:r>
            <a:r>
              <a:rPr lang="ru-RU" sz="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Ольгинский</a:t>
            </a:r>
            <a:endParaRPr lang="ru-RU" sz="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Мемориал погибшим воинам</a:t>
            </a:r>
            <a:endParaRPr lang="ru-RU" sz="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5-конечная звезда 31"/>
          <p:cNvSpPr/>
          <p:nvPr/>
        </p:nvSpPr>
        <p:spPr>
          <a:xfrm>
            <a:off x="3779912" y="3573016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5-конечная звезда 32"/>
          <p:cNvSpPr/>
          <p:nvPr/>
        </p:nvSpPr>
        <p:spPr>
          <a:xfrm flipV="1">
            <a:off x="4283968" y="3717032"/>
            <a:ext cx="72008" cy="4571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5-конечная звезда 33"/>
          <p:cNvSpPr/>
          <p:nvPr/>
        </p:nvSpPr>
        <p:spPr>
          <a:xfrm>
            <a:off x="4139952" y="4293096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5-конечная звезда 34"/>
          <p:cNvSpPr/>
          <p:nvPr/>
        </p:nvSpPr>
        <p:spPr>
          <a:xfrm>
            <a:off x="3563888" y="3717032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5-конечная звезда 35"/>
          <p:cNvSpPr/>
          <p:nvPr/>
        </p:nvSpPr>
        <p:spPr>
          <a:xfrm>
            <a:off x="4860032" y="3717032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5-конечная звезда 36"/>
          <p:cNvSpPr/>
          <p:nvPr/>
        </p:nvSpPr>
        <p:spPr>
          <a:xfrm>
            <a:off x="5004048" y="3140968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5-конечная звезда 37"/>
          <p:cNvSpPr/>
          <p:nvPr/>
        </p:nvSpPr>
        <p:spPr>
          <a:xfrm>
            <a:off x="4067944" y="2708920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5-конечная звезда 38"/>
          <p:cNvSpPr/>
          <p:nvPr/>
        </p:nvSpPr>
        <p:spPr>
          <a:xfrm>
            <a:off x="5076056" y="3933056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5-конечная звезда 39"/>
          <p:cNvSpPr/>
          <p:nvPr/>
        </p:nvSpPr>
        <p:spPr>
          <a:xfrm>
            <a:off x="3923928" y="4581128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5-конечная звезда 40"/>
          <p:cNvSpPr/>
          <p:nvPr/>
        </p:nvSpPr>
        <p:spPr>
          <a:xfrm>
            <a:off x="3347864" y="4221088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5-конечная звезда 41"/>
          <p:cNvSpPr/>
          <p:nvPr/>
        </p:nvSpPr>
        <p:spPr>
          <a:xfrm flipV="1">
            <a:off x="4932040" y="2492895"/>
            <a:ext cx="72008" cy="7200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5-конечная звезда 42"/>
          <p:cNvSpPr/>
          <p:nvPr/>
        </p:nvSpPr>
        <p:spPr>
          <a:xfrm>
            <a:off x="4427984" y="1628800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5-конечная звезда 43"/>
          <p:cNvSpPr/>
          <p:nvPr/>
        </p:nvSpPr>
        <p:spPr>
          <a:xfrm>
            <a:off x="4499992" y="3717032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5-конечная звезда 44"/>
          <p:cNvSpPr/>
          <p:nvPr/>
        </p:nvSpPr>
        <p:spPr>
          <a:xfrm>
            <a:off x="3779912" y="3717032"/>
            <a:ext cx="72008" cy="8039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5-конечная звезда 45"/>
          <p:cNvSpPr/>
          <p:nvPr/>
        </p:nvSpPr>
        <p:spPr>
          <a:xfrm>
            <a:off x="4644009" y="4149080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5-конечная звезда 46"/>
          <p:cNvSpPr/>
          <p:nvPr/>
        </p:nvSpPr>
        <p:spPr>
          <a:xfrm>
            <a:off x="4716016" y="2996952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5-конечная звезда 47"/>
          <p:cNvSpPr/>
          <p:nvPr/>
        </p:nvSpPr>
        <p:spPr>
          <a:xfrm>
            <a:off x="3923928" y="3789040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5-конечная звезда 48"/>
          <p:cNvSpPr/>
          <p:nvPr/>
        </p:nvSpPr>
        <p:spPr>
          <a:xfrm>
            <a:off x="4139952" y="3717032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5-конечная звезда 49"/>
          <p:cNvSpPr/>
          <p:nvPr/>
        </p:nvSpPr>
        <p:spPr>
          <a:xfrm>
            <a:off x="4932040" y="1844824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680785" y="2480455"/>
            <a:ext cx="1261582" cy="854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3" name="Прямоугольник 52"/>
          <p:cNvSpPr/>
          <p:nvPr/>
        </p:nvSpPr>
        <p:spPr>
          <a:xfrm>
            <a:off x="7740352" y="3501008"/>
            <a:ext cx="1008112" cy="504056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ст. Эриванская</a:t>
            </a:r>
          </a:p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Памятник   воинам, погибшим в Великой Отечественной войне</a:t>
            </a:r>
          </a:p>
          <a:p>
            <a:pPr algn="ctr"/>
            <a:endParaRPr lang="ru-RU" sz="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1772816"/>
            <a:ext cx="936104" cy="36004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ст. Мингрельская</a:t>
            </a:r>
          </a:p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Стела погибшим  в Великой Отечественной войне</a:t>
            </a:r>
            <a:endParaRPr lang="ru-RU" sz="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5157192"/>
            <a:ext cx="1008112" cy="504056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ст. Холмская</a:t>
            </a:r>
          </a:p>
          <a:p>
            <a:pPr algn="ctr"/>
            <a:r>
              <a:rPr lang="ru-RU" sz="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Памятник  мирным  жителям  погибшим в Великой Отечественной войне</a:t>
            </a:r>
            <a:endParaRPr lang="ru-RU" sz="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5-конечная звезда 53"/>
          <p:cNvSpPr/>
          <p:nvPr/>
        </p:nvSpPr>
        <p:spPr>
          <a:xfrm>
            <a:off x="5220072" y="1916832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5-конечная звезда 54"/>
          <p:cNvSpPr/>
          <p:nvPr/>
        </p:nvSpPr>
        <p:spPr>
          <a:xfrm>
            <a:off x="4572000" y="3933056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5-конечная звезда 55"/>
          <p:cNvSpPr/>
          <p:nvPr/>
        </p:nvSpPr>
        <p:spPr>
          <a:xfrm>
            <a:off x="4932040" y="3861048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5-конечная звезда 56"/>
          <p:cNvSpPr/>
          <p:nvPr/>
        </p:nvSpPr>
        <p:spPr>
          <a:xfrm>
            <a:off x="4211960" y="1412776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5-конечная звезда 57"/>
          <p:cNvSpPr/>
          <p:nvPr/>
        </p:nvSpPr>
        <p:spPr>
          <a:xfrm>
            <a:off x="4355976" y="3933056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Picture 2" descr="C:\Documents and Settings\Ольга\Рабочий стол\DSC02474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156176" y="1268760"/>
            <a:ext cx="1404508" cy="792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spli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н для слайдов 3.jpg">
            <a:extLst>
              <a:ext uri="{FF2B5EF4-FFF2-40B4-BE49-F238E27FC236}">
                <a16:creationId xmlns:a16="http://schemas.microsoft.com/office/drawing/2014/main" xmlns="" id="{A50E07F4-E86D-4708-83DB-CDCB22E9F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03B9482-38EE-4C4F-B1C6-0EF887BE47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0390" y="764704"/>
            <a:ext cx="4207875" cy="2449144"/>
          </a:xfrm>
          <a:prstGeom prst="rect">
            <a:avLst/>
          </a:prstGeom>
        </p:spPr>
      </p:pic>
      <p:pic>
        <p:nvPicPr>
          <p:cNvPr id="4099" name="Picture 3" descr="D:\Документы\ГОДОВИК 2021\итоговый отчет\Промежуточный отчет конкурс Жукова\Осенний прорыв\Обзорные экскурсии для первоклассников музее школы №38 1-2.09.21\WhatsApp-Image-2021-09-03-at-11.43.2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564904"/>
            <a:ext cx="2871319" cy="2088232"/>
          </a:xfrm>
          <a:prstGeom prst="rect">
            <a:avLst/>
          </a:prstGeom>
          <a:noFill/>
        </p:spPr>
      </p:pic>
      <p:pic>
        <p:nvPicPr>
          <p:cNvPr id="8" name="Рисунок 7" descr="C:\Users\user\Desktop\Новая папка (5)\IMG_20210319_115029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36096" y="764704"/>
            <a:ext cx="3168352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жуковцы 21-22\IMG-20210204-WA0026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2448272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D:\Документы\ГОДОВИК 2021\итоговый отчет\Промежуточный отчет конкурс Жукова\Осенний прорыв\Всекубанский слет Атаманский резерв 2-5.09.21\WhatsApp-Image-2021-09-05-at-20.31.16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2636912"/>
            <a:ext cx="2640582" cy="1656184"/>
          </a:xfrm>
          <a:prstGeom prst="rect">
            <a:avLst/>
          </a:prstGeom>
          <a:noFill/>
        </p:spPr>
      </p:pic>
      <p:pic>
        <p:nvPicPr>
          <p:cNvPr id="10" name="Рисунок 9" descr="C:\Users\user\AppData\Local\Temp\Rar$DIa0.258\IMG-20210210-WA0072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56992"/>
            <a:ext cx="3025502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Новая папка (5)\IMG-20211005-WA0003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49080"/>
            <a:ext cx="2736305" cy="201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жуковцы 21-22\IMG-20210930-WA0023.jpg"/>
          <p:cNvPicPr/>
          <p:nvPr/>
        </p:nvPicPr>
        <p:blipFill>
          <a:blip r:embed="rId10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65104"/>
            <a:ext cx="2160240" cy="1872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C:\Users\user\Desktop\фон для слайдов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11560" y="134076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124744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dirty="0" smtClean="0">
              <a:solidFill>
                <a:srgbClr val="0070C0"/>
              </a:solidFill>
              <a:latin typeface="Cambria" pitchFamily="18" charset="0"/>
            </a:endParaRPr>
          </a:p>
          <a:p>
            <a:endParaRPr lang="ru-RU" sz="1000" b="1" dirty="0" smtClean="0">
              <a:solidFill>
                <a:srgbClr val="0070C0"/>
              </a:solidFill>
              <a:latin typeface="Cambria" pitchFamily="18" charset="0"/>
            </a:endParaRPr>
          </a:p>
          <a:p>
            <a:endParaRPr lang="ru-RU" sz="1100" dirty="0" smtClean="0">
              <a:solidFill>
                <a:srgbClr val="0070C0"/>
              </a:solidFill>
              <a:latin typeface="Cambria" pitchFamily="18" charset="0"/>
            </a:endParaRPr>
          </a:p>
          <a:p>
            <a:endParaRPr lang="ru-RU" sz="1100" b="1" dirty="0" smtClean="0">
              <a:solidFill>
                <a:srgbClr val="0070C0"/>
              </a:solidFill>
              <a:latin typeface="+mn-lt"/>
            </a:endParaRP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9552" y="1236908"/>
            <a:ext cx="770485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268760"/>
            <a:ext cx="763284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1" dirty="0" smtClean="0">
              <a:solidFill>
                <a:srgbClr val="0070C0"/>
              </a:solidFill>
              <a:latin typeface="Cambria" pitchFamily="18" charset="0"/>
            </a:endParaRPr>
          </a:p>
          <a:p>
            <a:endParaRPr lang="ru-RU" sz="1200" b="1" dirty="0" smtClean="0">
              <a:latin typeface="Cambria" pitchFamily="18" charset="0"/>
            </a:endParaRPr>
          </a:p>
          <a:p>
            <a:endParaRPr lang="ru-RU" sz="1100" dirty="0" smtClean="0"/>
          </a:p>
          <a:p>
            <a:endParaRPr lang="ru-RU" sz="1100" b="1" dirty="0" smtClean="0">
              <a:solidFill>
                <a:srgbClr val="0070C0"/>
              </a:solidFill>
            </a:endParaRPr>
          </a:p>
          <a:p>
            <a:endParaRPr lang="ru-RU" sz="11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67544" y="557729"/>
            <a:ext cx="8064896" cy="641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ОТЧЕТ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мероприятиях, проведенных в рамках ежегодного  краевого конкурса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оборонно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массовой и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военно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патриотической работы  на приз маршала Г.К. Жукова  в общеобразовательных учреждениях Абинский район в 2021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году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         За весь период   с декабря 2020 года по  1 ноября 2021 года  во всех общеобразовательных организациях  проведена   череда мероприятий  </a:t>
            </a:r>
            <a:r>
              <a:rPr lang="ru-RU" sz="1200" b="1" dirty="0" err="1" smtClean="0">
                <a:solidFill>
                  <a:srgbClr val="0070C0"/>
                </a:solidFill>
                <a:latin typeface="Cambria" pitchFamily="18" charset="0"/>
              </a:rPr>
              <a:t>военно</a:t>
            </a:r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 – патриотической направленности. Цель всех этих мероприятий – развитие у ребят чувства гордости за свой народ, уважения к его свершениям и достойным страницам прошлого. Педагогами были использованы разнообразные формы работы: классные часы,  </a:t>
            </a:r>
          </a:p>
          <a:p>
            <a:pPr algn="just"/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        Уроки мужества, торжественные встречи, литературные вечера, библиотечные  уроки и выставки,  посвященные памятным датам.  Организованы  экскурсии  учащихся по памятным местам и мемориалам Краснодарского края. Школьники посетили мемориалы города Новороссийска - крейсер «Михаил Кутузов», «Малая земля», летную войсковую часть  города  Крымска, Институт береговой охраны ФСБ России в городе Анапа, музеи г. Новороссийска и Краснодара. </a:t>
            </a:r>
          </a:p>
          <a:p>
            <a:pPr algn="just"/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         В  рамках месячника  была  продолжена  работа  по благоустройству и наведению санитарного порядка памятников и мемориалов воинской доблести, закрепленных за школами. </a:t>
            </a:r>
          </a:p>
          <a:p>
            <a:pPr algn="just"/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Приведены в порядок всего 32 объекта (памятники, мемориалы, братские захоронения). </a:t>
            </a:r>
            <a:endParaRPr lang="ru-RU" sz="1200" b="1" dirty="0" smtClean="0">
              <a:latin typeface="Cambria" pitchFamily="18" charset="0"/>
            </a:endParaRPr>
          </a:p>
          <a:p>
            <a:pPr algn="just"/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В </a:t>
            </a:r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период месячника организовано несение Почетной вахты на Посту № 1 у памятников и обелисков  Абинского района </a:t>
            </a:r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.</a:t>
            </a:r>
            <a:r>
              <a:rPr lang="ru-RU" sz="1200" dirty="0" smtClean="0"/>
              <a:t> </a:t>
            </a:r>
            <a:endParaRPr lang="ru-RU" sz="1200" dirty="0" smtClean="0"/>
          </a:p>
          <a:p>
            <a:pPr algn="just"/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          Традиционно </a:t>
            </a:r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в течение </a:t>
            </a:r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 5-х </a:t>
            </a:r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последних лет в образовательных организациях  с 30 апреля по 9 мая  стартует  муниципальная  акция «30 дней до Победы» в рамках которой проводятся мероприятия по благоустройству воинских мемориалов, памятников и обелисков; посещение ветеранов ВОВ, </a:t>
            </a:r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тружеников </a:t>
            </a:r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тыла на дому, поздравление с праздниками, юбилейными датами,  Днем   Победы;  участие в благотворительных акциях: «Милосердие», «Подарок моряку», «Посылка солдату», «Открытка ветерану», «Ветераны живут рядом»; конкурс детских рисунков «Великая Отечественная война глазами детей» оформление </a:t>
            </a:r>
            <a:r>
              <a:rPr lang="ru-RU" sz="1200" b="1" dirty="0" err="1" smtClean="0">
                <a:solidFill>
                  <a:srgbClr val="0070C0"/>
                </a:solidFill>
                <a:latin typeface="Cambria" pitchFamily="18" charset="0"/>
              </a:rPr>
              <a:t>фотогалереи</a:t>
            </a:r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;  «Эстафета добрых дел» (оказание тимуровской, волонтёрской и иной помощи ветеранам и пожилым людям); экспедиция по местам боевой славы Абинского района «Маяки Победы». Итоги акции подводятся на торжественной линейке, переходящей в   Единый классный час «Гордое Знамя Победы». </a:t>
            </a:r>
            <a:r>
              <a:rPr lang="ru-RU" sz="1200" b="1" dirty="0" smtClean="0">
                <a:solidFill>
                  <a:srgbClr val="0070C0"/>
                </a:solidFill>
                <a:latin typeface="Cambria" pitchFamily="18" charset="0"/>
              </a:rPr>
              <a:t> В целом за весь период мероприятиями  охвачено 11722 обучающихся.</a:t>
            </a:r>
            <a:endParaRPr lang="ru-RU" sz="1200" b="1" dirty="0" smtClean="0">
              <a:solidFill>
                <a:srgbClr val="0070C0"/>
              </a:solidFill>
              <a:latin typeface="Cambria" pitchFamily="18" charset="0"/>
            </a:endParaRPr>
          </a:p>
          <a:p>
            <a:pPr algn="just"/>
            <a:endParaRPr lang="ru-RU" sz="1200" b="1" dirty="0" smtClean="0">
              <a:solidFill>
                <a:srgbClr val="0070C0"/>
              </a:solidFill>
              <a:latin typeface="Cambria" pitchFamily="18" charset="0"/>
            </a:endParaRPr>
          </a:p>
          <a:p>
            <a:pPr indent="450850" algn="just" eaLnBrk="0" hangingPunct="0"/>
            <a:endParaRPr lang="ru-RU" sz="1200" b="1" dirty="0" smtClean="0">
              <a:solidFill>
                <a:srgbClr val="0070C0"/>
              </a:solidFill>
              <a:latin typeface="Cambria" pitchFamily="18" charset="0"/>
            </a:endParaRPr>
          </a:p>
          <a:p>
            <a:pPr indent="450850" algn="ctr" eaLnBrk="0" hangingPunct="0"/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user\Desktop\фон для слайдов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395520" cy="7046640"/>
          </a:xfrm>
          <a:prstGeom prst="rect">
            <a:avLst/>
          </a:prstGeom>
          <a:noFill/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9" name="Picture 5" descr="Абинский р-н (герб)контур"/>
          <p:cNvPicPr>
            <a:picLocks noChangeAspect="1" noChangeArrowheads="1"/>
          </p:cNvPicPr>
          <p:nvPr/>
        </p:nvPicPr>
        <p:blipFill>
          <a:blip r:embed="rId3" cstate="print">
            <a:lum bright="-40000" contrast="60000"/>
          </a:blip>
          <a:srcRect/>
          <a:stretch>
            <a:fillRect/>
          </a:stretch>
        </p:blipFill>
        <p:spPr bwMode="auto">
          <a:xfrm>
            <a:off x="4427984" y="332656"/>
            <a:ext cx="290908" cy="35966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1331640" y="638836"/>
            <a:ext cx="6552728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УПРАВЛЕНИЕ ОБРАЗОВАНИЯ И МОЛОДЕЖНОЙ ПОЛИТКИ АДМИНИСТРАЦИИ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МУНИЦИПАЛЬНОГО ОБРАЗОВАНИЯ АБИНСКИЙ РАЙОН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 Р И К А З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от </a:t>
            </a:r>
            <a:r>
              <a:rPr kumimoji="0" lang="ru-RU" sz="7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26.01.2021  </a:t>
            </a: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года                                                                  № </a:t>
            </a:r>
            <a:r>
              <a:rPr kumimoji="0" lang="ru-RU" sz="7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_26___</a:t>
            </a: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г. Абинск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 подготовке и проведении ежегодного конкурса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оборонно-массовой и военно-патриотической работы  памяти маршала Жукова Г.К. в образовательных организациях муниципального образования Абинский район в  2021  году 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  соответствии с планом работы управления образования и молодежной политики администрации муниципального образования Абинский район,  в целях повышения эффективности военно-патриотического воспитания  детей,  подростков и учащейся молодёжи,   популяризации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военно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– прикладных видов спорта  управление    образования  и молодежной политики   администрации муниципального образования Абинский район  </a:t>
            </a:r>
            <a:r>
              <a:rPr kumimoji="0" lang="ru-RU" sz="7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</a:t>
            </a: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7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</a:t>
            </a: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и к а </a:t>
            </a:r>
            <a:r>
              <a:rPr kumimoji="0" lang="ru-RU" sz="7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</a:t>
            </a: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7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ы</a:t>
            </a: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в а е т: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1. Провести в период  с  января  по ноябрь 2021 года в образовательных организациях муниципального образования Абинский район конкурс оборонно - массовой и военно-патриотической работы  памяти маршала Жукова Г.К. в соответствии с требованиями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Роспотребнадзора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2. Утвердить план  мероприятий по организации и проведению  конкурса оборонно-массовой и военно-патриотической работы  памяти маршала Жукова Г.К. (приложение). 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3. Исполняющему обязанности  директора  МКУ «ИМЦ ДПО» (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Елефтериади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):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1) о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беспечить организационно-методическое сопровождение 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конкурса оборонно-массовой и военно-патриотической работы  памяти маршала Жукова Г.К.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;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2) обеспечить первичный сбор конкурсных материалов для представления в краевой организационный комитет.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4. Директорам образовательных организаций муниципального образования   Абинский  район: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1) обеспечить выполнение плана мероприятий по организации и проведению  конкурса оборонно-массовой и военно-патриотической работы  памяти маршала Жукова Г.К.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2) разработать и утвердить план мероприятий  по организации и проведению  конкурса оборонно-массовой и военно-патриотической работы  памяти маршала Жукова Г.К.  в образовательной организации в срок                      до 20 января  2021 года.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отчетные материалы о проведенных мероприятиях, представить в   управление образования (Ефименко).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5. Участие в конкурсе оборонно-массовой и военно-патриотической работы  памяти маршала Жукова Г.К. осуществляется путем подготовки участниками  конкурсных работ (материалов) по итогам мероприятий 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военно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 патриотической  направленности, проведенных в течение года: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 встречи с участниками Великой Отечественной войны, Героями России, Героями Советского союза, Героями Кубани, Героями труда Кубани, ветеранами военной службы и боевых действий, военнослужащих местных гарнизонов;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 публикации тематических статей в периодических печатных изданиях,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 выступления на радио и телевидении на военно-патриотические темы;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 экскурсии в музеи, выставочные комплексы, воинские части и на военные корабли;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 турпоходы по местам боевой и трудовой славы Кубани;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 вахты памяти и выставление почетных караулов  у памятников и мемориалах, возложение венков к ним;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 привлечение к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военно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– патриотическому воспитанию подрастающего поколения ветеранских организаций, казачьих обществ и иных общественных организаций;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 шефства над ветеранами (инвалидами) Великой Отечественной войны, боевых действий, труда и семьями погибших при защите Отечества;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    увековечивание памяти погибших при защите Отечества;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   соревнований по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военно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- техническим видам спорта;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 тематических смен, площадок, слетов, выставок и творческих мероприятий;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 иных мероприятий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военно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- патриотической направленности.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Мероприятия проводятся ежегодно в периоды: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(декабрь – февраль) «Зимний рубеж»;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(март – май) «Марш Победы»;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(июнь-август) «Летнее наступление»;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(сентябрь-ноябрь) «Осенний прорыв».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6. Контроль  за исполнением настоящего приказа возложить на заместителя начальника управления образования Марукян Е.Г.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Начальник   управления                                                                                                                                               С.Н. Филипская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н для слайдов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-1"/>
            <a:ext cx="10532374" cy="7101409"/>
          </a:xfrm>
          <a:prstGeom prst="rect">
            <a:avLst/>
          </a:prstGeom>
          <a:noFill/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4067944" y="476672"/>
            <a:ext cx="468052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21288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   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УТВЕРЖДЕН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21288" algn="l"/>
              </a:tabLst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                                        приказом  управления образования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21288" algn="l"/>
              </a:tabLst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                     и молодежной политики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21288" algn="l"/>
              </a:tabLst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                                                         администрации муниципального образования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21288" algn="l"/>
              </a:tabLst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       Абинский район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21288" algn="l"/>
              </a:tabLst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                                  от  _</a:t>
            </a:r>
            <a:r>
              <a:rPr kumimoji="0" lang="ru-RU" sz="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26.01.2021 </a:t>
            </a:r>
            <a:r>
              <a:rPr kumimoji="0" lang="ru-RU" sz="8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года</a:t>
            </a:r>
            <a:r>
              <a:rPr kumimoji="0" lang="ru-RU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__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№  _</a:t>
            </a:r>
            <a:r>
              <a:rPr kumimoji="0" lang="ru-RU" sz="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26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_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21288" algn="l"/>
              </a:tabLst>
            </a:pPr>
            <a:endParaRPr lang="ru-RU" sz="800" dirty="0" smtClean="0"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21288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21288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1700808"/>
          <a:ext cx="3528392" cy="4754880"/>
        </p:xfrm>
        <a:graphic>
          <a:graphicData uri="http://schemas.openxmlformats.org/drawingml/2006/table">
            <a:tbl>
              <a:tblPr/>
              <a:tblGrid>
                <a:gridCol w="232873"/>
                <a:gridCol w="425524"/>
                <a:gridCol w="1333027"/>
                <a:gridCol w="863046"/>
                <a:gridCol w="673922"/>
              </a:tblGrid>
              <a:tr h="3046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8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8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99" marR="44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Сроки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проведения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99" marR="44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Наименование                                      мероприятий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99" marR="44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Место проведения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99" marR="44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Ответственный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99" marR="44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859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Весь период 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spc="-20" dirty="0">
                          <a:latin typeface="Times New Roman"/>
                          <a:ea typeface="Times New Roman"/>
                          <a:cs typeface="Times New Roman"/>
                        </a:rPr>
                        <a:t>Организация и проведение  в общеобразовательных организациях Уроков мужества,  информационных пятиминуток, посвященных памятным датам истории Российской Федерации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образовательные организации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99" marR="44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Управление образования и молодежной политики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МКУ «ИМЦ ДПО» Руководители образовательных организаций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82" marR="46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8597">
                <a:tc>
                  <a:txBody>
                    <a:bodyPr/>
                    <a:lstStyle/>
                    <a:p>
                      <a:endParaRPr lang="ru-RU" sz="800">
                        <a:latin typeface="Times New Roman"/>
                      </a:endParaRPr>
                    </a:p>
                  </a:txBody>
                  <a:tcPr marL="44899" marR="44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Весь период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99" marR="44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Организация встреч с ветеранами Великой Отечественной войны, ветеранами труда, участниками локальных конфликтов (с учетом эпидемиологической ситуации)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99" marR="44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образовательные организации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99" marR="44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Управление образования и молодежной политики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МКУ «ИМЦ ДПО» Руководители образовательных организаций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99" marR="44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8597">
                <a:tc>
                  <a:txBody>
                    <a:bodyPr/>
                    <a:lstStyle/>
                    <a:p>
                      <a:endParaRPr lang="ru-RU" sz="800">
                        <a:latin typeface="Times New Roman"/>
                      </a:endParaRPr>
                    </a:p>
                  </a:txBody>
                  <a:tcPr marL="44899" marR="44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Весь период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99" marR="44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Организация и проведение работы по благоустройству, наведению санитарного порядка на территории закрепленных за школами памятников воинам, погибшим при защите Отечества, воинских захоронениях и мемориалам воинской славы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99" marR="44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образовательные организации</a:t>
                      </a:r>
                      <a:endParaRPr lang="ru-RU" sz="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99" marR="44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Управление образования и молодежной политики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МКУ «ИМЦ ДПО» Руководители образовательных организаций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899" marR="44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87624" y="764704"/>
            <a:ext cx="5580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tabLst>
                <a:tab pos="5221288" algn="l"/>
              </a:tabLst>
            </a:pPr>
            <a:r>
              <a:rPr lang="ru-RU" sz="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 </a:t>
            </a:r>
            <a:endParaRPr lang="ru-RU" sz="800" dirty="0" smtClean="0">
              <a:latin typeface="Arial" pitchFamily="34" charset="0"/>
            </a:endParaRPr>
          </a:p>
          <a:p>
            <a:pPr lvl="0" algn="ctr" eaLnBrk="0" hangingPunct="0">
              <a:tabLst>
                <a:tab pos="5221288" algn="l"/>
              </a:tabLst>
            </a:pPr>
            <a:r>
              <a:rPr lang="ru-RU" sz="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мероприятий  ежегодного краевого конкурса оборонно – массовой и военно-патриотической работы </a:t>
            </a:r>
            <a:endParaRPr lang="ru-RU" sz="800" dirty="0" smtClean="0">
              <a:latin typeface="Arial" pitchFamily="34" charset="0"/>
            </a:endParaRPr>
          </a:p>
          <a:p>
            <a:pPr lvl="0" algn="ctr" eaLnBrk="0" hangingPunct="0">
              <a:tabLst>
                <a:tab pos="5221288" algn="l"/>
              </a:tabLst>
            </a:pPr>
            <a:r>
              <a:rPr lang="ru-RU" sz="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памяти маршала Г.К. Жукова  в муниципальном образовании Абинский район в 2021 году</a:t>
            </a:r>
            <a:endParaRPr lang="ru-RU" sz="800" dirty="0" smtClean="0">
              <a:latin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923929" y="1730141"/>
          <a:ext cx="4392488" cy="4736121"/>
        </p:xfrm>
        <a:graphic>
          <a:graphicData uri="http://schemas.openxmlformats.org/drawingml/2006/table">
            <a:tbl>
              <a:tblPr/>
              <a:tblGrid>
                <a:gridCol w="289902"/>
                <a:gridCol w="529734"/>
                <a:gridCol w="1659484"/>
                <a:gridCol w="1074404"/>
                <a:gridCol w="838964"/>
              </a:tblGrid>
              <a:tr h="902474">
                <a:tc>
                  <a:txBody>
                    <a:bodyPr/>
                    <a:lstStyle/>
                    <a:p>
                      <a:endParaRPr lang="ru-RU" sz="700" dirty="0">
                        <a:latin typeface="Times New Roman"/>
                      </a:endParaRPr>
                    </a:p>
                  </a:txBody>
                  <a:tcPr marL="27930" marR="27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Весь период</a:t>
                      </a:r>
                      <a:r>
                        <a:rPr lang="ru-RU" sz="7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930" marR="27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spc="-20" dirty="0">
                          <a:latin typeface="Times New Roman"/>
                          <a:ea typeface="Times New Roman"/>
                          <a:cs typeface="Times New Roman"/>
                        </a:rPr>
                        <a:t>Освещение на официальных сайтах образовательных организаций, в социальных сетях  и  средствах массовой информации о </a:t>
                      </a:r>
                      <a:r>
                        <a:rPr lang="ru-RU" sz="700" dirty="0">
                          <a:latin typeface="Times New Roman"/>
                          <a:ea typeface="Times New Roman"/>
                          <a:cs typeface="Times New Roman"/>
                        </a:rPr>
                        <a:t>проводимых, мероприятиях оборонно – массовой и </a:t>
                      </a:r>
                      <a:r>
                        <a:rPr lang="ru-RU" sz="700" dirty="0" err="1">
                          <a:latin typeface="Times New Roman"/>
                          <a:ea typeface="Times New Roman"/>
                          <a:cs typeface="Times New Roman"/>
                        </a:rPr>
                        <a:t>военно</a:t>
                      </a:r>
                      <a:r>
                        <a:rPr lang="ru-RU" sz="700" dirty="0">
                          <a:latin typeface="Times New Roman"/>
                          <a:ea typeface="Times New Roman"/>
                          <a:cs typeface="Times New Roman"/>
                        </a:rPr>
                        <a:t> – патриотической </a:t>
                      </a:r>
                      <a:r>
                        <a:rPr lang="ru-RU" sz="600" dirty="0">
                          <a:latin typeface="Times New Roman"/>
                          <a:ea typeface="Times New Roman"/>
                          <a:cs typeface="Times New Roman"/>
                        </a:rPr>
                        <a:t>работы</a:t>
                      </a:r>
                      <a:endParaRPr lang="ru-RU" sz="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930" marR="27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/>
                          <a:ea typeface="Calibri"/>
                          <a:cs typeface="Times New Roman"/>
                        </a:rPr>
                        <a:t>образовательные организации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930" marR="27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/>
                          <a:ea typeface="Times New Roman"/>
                          <a:cs typeface="Times New Roman"/>
                        </a:rPr>
                        <a:t>Управление образования и молодежной политики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/>
                          <a:ea typeface="Times New Roman"/>
                          <a:cs typeface="Times New Roman"/>
                        </a:rPr>
                        <a:t>МКУ «ИМЦ ДПО» Руководители образовательных организаций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930" marR="27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460">
                <a:tc gridSpan="5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«Зимний рубеж» (январь – февраль)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930" marR="27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556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7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</a:rPr>
                        <a:t>с 18 по 26 января 2021 года </a:t>
                      </a: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/>
                          <a:ea typeface="Times New Roman"/>
                        </a:rPr>
                        <a:t>Организация и проведение акции памяти «</a:t>
                      </a:r>
                      <a:r>
                        <a:rPr lang="ru-RU" sz="600" dirty="0">
                          <a:latin typeface="Times New Roman"/>
                          <a:ea typeface="Times New Roman"/>
                        </a:rPr>
                        <a:t>Блокадный</a:t>
                      </a:r>
                      <a:r>
                        <a:rPr lang="ru-RU" sz="700" dirty="0">
                          <a:latin typeface="Times New Roman"/>
                          <a:ea typeface="Times New Roman"/>
                        </a:rPr>
                        <a:t> хлеб»</a:t>
                      </a: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</a:rPr>
                        <a:t>образовательные </a:t>
                      </a:r>
                      <a:endParaRPr lang="ru-RU" sz="70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</a:rPr>
                        <a:t>организации</a:t>
                      </a: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27930" marR="27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Руководители образовательных организаций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10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7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</a:rPr>
                        <a:t>24 января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</a:rPr>
                        <a:t> 2021 года</a:t>
                      </a: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</a:rPr>
                        <a:t>Организация и проведение мероприятий, приуроченных  ко Дню памяти жертв политических репрессий казачества</a:t>
                      </a: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</a:rPr>
                        <a:t>образовательные </a:t>
                      </a:r>
                      <a:endParaRPr lang="ru-RU" sz="70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</a:rPr>
                        <a:t>организации</a:t>
                      </a: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27930" marR="27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/>
                          <a:ea typeface="Times New Roman"/>
                          <a:cs typeface="Times New Roman"/>
                        </a:rPr>
                        <a:t>Руководители образовательных организаций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88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/>
                          <a:ea typeface="Times New Roman"/>
                        </a:rPr>
                        <a:t>с 25 по 29 января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/>
                          <a:ea typeface="Times New Roman"/>
                        </a:rPr>
                        <a:t> 2021 года</a:t>
                      </a: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Уроки мужества, посвященные Международному дню  памяти жертв Холокоста (1945)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</a:rPr>
                        <a:t>образовательные организации</a:t>
                      </a:r>
                    </a:p>
                  </a:txBody>
                  <a:tcPr marL="27930" marR="27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</a:rPr>
                        <a:t>Руководители образовательных организаций</a:t>
                      </a: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7213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</a:rPr>
                        <a:t>25 января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</a:rPr>
                        <a:t>2021 года </a:t>
                      </a: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Старт муниципального этапа  (заочного) краевого краеведческого конкурса «Была война. Была Победа», посвященного  Дню Победы в Великой Отечественной войне 1941-1945 гг.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</a:rPr>
                        <a:t>МБУ ДО «Дом детского творчества»</a:t>
                      </a:r>
                    </a:p>
                  </a:txBody>
                  <a:tcPr marL="27930" marR="27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</a:rPr>
                        <a:t>МБУ ДО «Дом детского творчества»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</a:rPr>
                        <a:t>Гудкова Г.Е.</a:t>
                      </a: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10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</a:rPr>
                        <a:t>26 января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</a:rPr>
                        <a:t>2021 года</a:t>
                      </a: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</a:rPr>
                        <a:t>Историческая викторина «Стойкий Ленинград» (День снятия блокады Ленинграда 1944 г.) в формате онлайн</a:t>
                      </a: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</a:rPr>
                        <a:t>образовательные </a:t>
                      </a:r>
                      <a:endParaRPr lang="ru-RU" sz="70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</a:rPr>
                        <a:t>организации</a:t>
                      </a: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27930" marR="27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</a:rPr>
                        <a:t>МКУ ДО ЦВР «Патриот»</a:t>
                      </a: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37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2705"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27 января  2021 года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marR="87630"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Организация и проведение  Уроков мужества, посвященных Дню полного освобождения города Ленинграда от фашистской блокады (1944)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0010"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образовательные организации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930" marR="27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</a:rPr>
                        <a:t>Руководители образовательных организаций</a:t>
                      </a: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37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2705"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28 января 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R="52705"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2021 года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marR="87630"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«Урок мужества», посвященный памяти экипажа летчика А.П. Карелина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0010"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Памятник погибшим летчикам на углу улиц Володарского и Труда г. Абинск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930" marR="27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</a:rPr>
                        <a:t>МБУ ДО «Дом детского творчества»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</a:rPr>
                        <a:t>Гудкова Г.Е.</a:t>
                      </a: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841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2705"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январь-май  2021 года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 marR="87630"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Экскурсии и «Уроки мужества», посвященные памятным датам и событиям Великой Отечественной войны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0010"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Музей МБОУ СОШ № 38 </a:t>
                      </a:r>
                      <a:endParaRPr lang="ru-RU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7930" marR="27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/>
                          <a:ea typeface="Times New Roman"/>
                        </a:rPr>
                        <a:t>МБУ ДО «Дом детского творчества»</a:t>
                      </a:r>
                    </a:p>
                  </a:txBody>
                  <a:tcPr marL="28728" marR="2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C:\Users\user\Desktop\фон для слайдов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11560" y="134076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332656"/>
            <a:ext cx="4523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«Зимний рубеж» 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1268760"/>
            <a:ext cx="799288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18-26.01.21 - Организация и проведение акции памяти «Блокадный хлеб»; </a:t>
            </a:r>
          </a:p>
          <a:p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24.01.21 - Организация и проведение мероприятий, приуроченных  ко Дню памяти жертв политических репрессий казачества;</a:t>
            </a:r>
          </a:p>
          <a:p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25-26.01.21 - Уроки мужества, посвященные Международному дню  памяти жертв Холокоста (1945); </a:t>
            </a:r>
          </a:p>
          <a:p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26-27.01.21 - Историческая викторина «Стойкий Ленинград»,  Уроки мужества, посвященные Дню полного освобождения города Ленинграда от фашистской блокады (1944);</a:t>
            </a:r>
          </a:p>
          <a:p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02.02.21 - Уроки  мужества, посвященных  Дню разгрома советскими войсками немецко-фашистских войск  в  Сталинградской битве (1943);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Cambria" pitchFamily="18" charset="0"/>
              </a:rPr>
              <a:t>08-12.02.21- «Будущий воин» - турнир по пулевой стрельбе из пневматической винтовки;</a:t>
            </a:r>
            <a:endParaRPr lang="ru-RU" sz="1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03.02.21- Участие юнармейцев в акции «Бескозырка» в г. Новороссийск;</a:t>
            </a:r>
          </a:p>
          <a:p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15.02.21- Организация и проведение Уроков  мужества, посвященных Дню памяти воинов-интернационалистов; </a:t>
            </a:r>
          </a:p>
          <a:p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15-19.02.21-Районный конкурс «А ну-ка, парни!» посвященный Дню защитника Отечества в формате </a:t>
            </a:r>
            <a:r>
              <a:rPr lang="ru-RU" sz="1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онлайн</a:t>
            </a: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</a:p>
          <a:p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17-20.02.21-Районный смотр-конкурс стендовых моделей военной техники; </a:t>
            </a:r>
          </a:p>
          <a:p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19.02.21-Торжественный прием в МО «</a:t>
            </a:r>
            <a:r>
              <a:rPr lang="ru-RU" sz="1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Юнармия</a:t>
            </a: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» кандидатов в юнармейцы;</a:t>
            </a:r>
          </a:p>
          <a:p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18-23.02.21- Уроки  мужества, концерты, посвященные Дню защитника Отечества;</a:t>
            </a:r>
          </a:p>
          <a:p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18-28.02.21- Конкурс рисунков «Гордость России»,  посвященный значимым событиям  и места, известным людям нашей Родины;</a:t>
            </a:r>
          </a:p>
          <a:p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Весь период - Посещение ветеранов ВОВ, тружеников тыла на дому, поздравление с праздниками, юбилейными датами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фон для слайдов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D:\Документы\ГОДОВИК 2021\зимний рубеж\акция блокадный хлеб\IMG-20210127-WA0088.jpg"/>
          <p:cNvPicPr>
            <a:picLocks noChangeAspect="1" noChangeArrowheads="1"/>
          </p:cNvPicPr>
          <p:nvPr/>
        </p:nvPicPr>
        <p:blipFill>
          <a:blip r:embed="rId3" cstate="print"/>
          <a:srcRect l="9379" r="8553"/>
          <a:stretch>
            <a:fillRect/>
          </a:stretch>
        </p:blipFill>
        <p:spPr bwMode="auto">
          <a:xfrm>
            <a:off x="5724128" y="620688"/>
            <a:ext cx="2880320" cy="2632274"/>
          </a:xfrm>
          <a:prstGeom prst="rect">
            <a:avLst/>
          </a:prstGeom>
          <a:noFill/>
        </p:spPr>
      </p:pic>
      <p:pic>
        <p:nvPicPr>
          <p:cNvPr id="2053" name="Picture 5" descr="D:\Документы\ГОДОВИК 2021\зимний рубеж\акция блокадный хлеб\WhatsApp Image 2021-01-27 at 12.20.25.jpeg"/>
          <p:cNvPicPr>
            <a:picLocks noChangeAspect="1" noChangeArrowheads="1"/>
          </p:cNvPicPr>
          <p:nvPr/>
        </p:nvPicPr>
        <p:blipFill>
          <a:blip r:embed="rId4" cstate="print"/>
          <a:srcRect l="8511" t="1437" r="15957"/>
          <a:stretch>
            <a:fillRect/>
          </a:stretch>
        </p:blipFill>
        <p:spPr bwMode="auto">
          <a:xfrm>
            <a:off x="611560" y="2924944"/>
            <a:ext cx="3409799" cy="2162943"/>
          </a:xfrm>
          <a:prstGeom prst="rect">
            <a:avLst/>
          </a:prstGeom>
          <a:noFill/>
        </p:spPr>
      </p:pic>
      <p:pic>
        <p:nvPicPr>
          <p:cNvPr id="2054" name="Picture 6" descr="D:\Документы\ГОДОВИК 2021\зимний рубеж\акция блокадный хлеб\Урок памяти Блокадный хлеб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620688"/>
            <a:ext cx="3287011" cy="2465258"/>
          </a:xfrm>
          <a:prstGeom prst="rect">
            <a:avLst/>
          </a:prstGeom>
          <a:noFill/>
        </p:spPr>
      </p:pic>
      <p:pic>
        <p:nvPicPr>
          <p:cNvPr id="10" name="Picture 2" descr="D:\Документы\ГОДОВИК 2021\зимний рубеж\100 лет лузану\сош 4\IMG-20210219-WA0007.jpg"/>
          <p:cNvPicPr>
            <a:picLocks noChangeAspect="1" noChangeArrowheads="1"/>
          </p:cNvPicPr>
          <p:nvPr/>
        </p:nvPicPr>
        <p:blipFill>
          <a:blip r:embed="rId6" cstate="print"/>
          <a:srcRect l="34033" t="19663" r="9245"/>
          <a:stretch>
            <a:fillRect/>
          </a:stretch>
        </p:blipFill>
        <p:spPr bwMode="auto">
          <a:xfrm>
            <a:off x="611560" y="692696"/>
            <a:ext cx="2304256" cy="2231729"/>
          </a:xfrm>
          <a:prstGeom prst="rect">
            <a:avLst/>
          </a:prstGeom>
          <a:noFill/>
        </p:spPr>
      </p:pic>
      <p:pic>
        <p:nvPicPr>
          <p:cNvPr id="2057" name="Picture 9" descr="C:\Documents and Settings\Ольга\Рабочий стол\IMG-20210204-WA00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2780928"/>
            <a:ext cx="2801211" cy="2100908"/>
          </a:xfrm>
          <a:prstGeom prst="rect">
            <a:avLst/>
          </a:prstGeom>
          <a:noFill/>
        </p:spPr>
      </p:pic>
      <p:pic>
        <p:nvPicPr>
          <p:cNvPr id="2055" name="Picture 7" descr="D:\Документы\ГОДОВИК 2021\зимний рубеж\акция блокадный хлеб\IMG_20210127_150953.jpg"/>
          <p:cNvPicPr>
            <a:picLocks noChangeAspect="1" noChangeArrowheads="1"/>
          </p:cNvPicPr>
          <p:nvPr/>
        </p:nvPicPr>
        <p:blipFill>
          <a:blip r:embed="rId8" cstate="print"/>
          <a:srcRect l="5471" t="27357" r="15194"/>
          <a:stretch>
            <a:fillRect/>
          </a:stretch>
        </p:blipFill>
        <p:spPr bwMode="auto">
          <a:xfrm>
            <a:off x="5724128" y="4509120"/>
            <a:ext cx="2742618" cy="1883465"/>
          </a:xfrm>
          <a:prstGeom prst="rect">
            <a:avLst/>
          </a:prstGeom>
          <a:noFill/>
        </p:spPr>
      </p:pic>
      <p:pic>
        <p:nvPicPr>
          <p:cNvPr id="2056" name="Picture 8" descr="D:\Документы\ГОДОВИК 2021\зимний рубеж\100 лет лузану\IMG-20210219-WA008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4725144"/>
            <a:ext cx="2304256" cy="1656184"/>
          </a:xfrm>
          <a:prstGeom prst="rect">
            <a:avLst/>
          </a:prstGeom>
          <a:noFill/>
        </p:spPr>
      </p:pic>
      <p:pic>
        <p:nvPicPr>
          <p:cNvPr id="2058" name="Picture 10" descr="D:\Документы\ГОДОВИК 2021\зимний рубеж\IMG_20210215_151713.jpg"/>
          <p:cNvPicPr>
            <a:picLocks noChangeAspect="1" noChangeArrowheads="1"/>
          </p:cNvPicPr>
          <p:nvPr/>
        </p:nvPicPr>
        <p:blipFill>
          <a:blip r:embed="rId10" cstate="print"/>
          <a:srcRect t="16667"/>
          <a:stretch>
            <a:fillRect/>
          </a:stretch>
        </p:blipFill>
        <p:spPr bwMode="auto">
          <a:xfrm>
            <a:off x="611560" y="4653136"/>
            <a:ext cx="2808312" cy="1665185"/>
          </a:xfrm>
          <a:prstGeom prst="rect">
            <a:avLst/>
          </a:prstGeom>
          <a:noFill/>
        </p:spPr>
      </p:pic>
      <p:pic>
        <p:nvPicPr>
          <p:cNvPr id="2059" name="Picture 11" descr="D:\Документы\ГОДОВИК 2021\зимний рубеж\23 феваля\WhatsApp Image 2021-02-20 at 08.37.32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95936" y="2708920"/>
            <a:ext cx="1656184" cy="20162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фон для слайдов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7155"/>
            <a:ext cx="8892480" cy="6740845"/>
          </a:xfrm>
          <a:prstGeom prst="rect">
            <a:avLst/>
          </a:prstGeom>
          <a:noFill/>
        </p:spPr>
      </p:pic>
      <p:pic>
        <p:nvPicPr>
          <p:cNvPr id="4" name="Рисунок 3" descr="C:\Users\User\Desktop\Мероприятия\Мероприятия 2019-2020 уч.г\А ну-ка, парни!2020\Фото 2020 А НУ КА ПАРНИ\IMG_430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49" r="9661"/>
          <a:stretch/>
        </p:blipFill>
        <p:spPr bwMode="auto">
          <a:xfrm>
            <a:off x="6516216" y="548680"/>
            <a:ext cx="2016224" cy="2560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81" name="Picture 1" descr="C:\Documents and Settings\Ольга\Рабочий стол\IMG-20210202-WA0010.jpg"/>
          <p:cNvPicPr>
            <a:picLocks noChangeAspect="1" noChangeArrowheads="1"/>
          </p:cNvPicPr>
          <p:nvPr/>
        </p:nvPicPr>
        <p:blipFill>
          <a:blip r:embed="rId4" cstate="print"/>
          <a:srcRect t="5615" r="1038"/>
          <a:stretch>
            <a:fillRect/>
          </a:stretch>
        </p:blipFill>
        <p:spPr bwMode="auto">
          <a:xfrm>
            <a:off x="611560" y="548680"/>
            <a:ext cx="3384376" cy="2420888"/>
          </a:xfrm>
          <a:prstGeom prst="rect">
            <a:avLst/>
          </a:prstGeom>
          <a:noFill/>
        </p:spPr>
      </p:pic>
      <p:pic>
        <p:nvPicPr>
          <p:cNvPr id="1028" name="Picture 4" descr="D:\Документы\ГОДОВИК 2021\зимний рубеж\Зоя Герой\20210205_1437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4437112"/>
            <a:ext cx="2376264" cy="1872208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22" r="19722" b="15078"/>
          <a:stretch/>
        </p:blipFill>
        <p:spPr bwMode="auto">
          <a:xfrm>
            <a:off x="3995936" y="548680"/>
            <a:ext cx="2520280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15" descr="C:\Users\Zam-ur2\Desktop\img_20210430_102928_586-1.jpg"/>
          <p:cNvPicPr>
            <a:picLocks noChangeAspect="1" noChangeArrowheads="1"/>
          </p:cNvPicPr>
          <p:nvPr/>
        </p:nvPicPr>
        <p:blipFill>
          <a:blip r:embed="rId7" cstate="print"/>
          <a:srcRect t="14976" r="-1838"/>
          <a:stretch>
            <a:fillRect/>
          </a:stretch>
        </p:blipFill>
        <p:spPr bwMode="auto">
          <a:xfrm>
            <a:off x="6084168" y="2924944"/>
            <a:ext cx="2477561" cy="197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D:\Документы\ГОДОВИК 2021\зимний рубеж\Зоя Герой\IMG-20210203-WA0023.jpg"/>
          <p:cNvPicPr>
            <a:picLocks noChangeAspect="1" noChangeArrowheads="1"/>
          </p:cNvPicPr>
          <p:nvPr/>
        </p:nvPicPr>
        <p:blipFill>
          <a:blip r:embed="rId8" cstate="print"/>
          <a:srcRect t="24097"/>
          <a:stretch>
            <a:fillRect/>
          </a:stretch>
        </p:blipFill>
        <p:spPr bwMode="auto">
          <a:xfrm>
            <a:off x="611560" y="4437112"/>
            <a:ext cx="3384376" cy="1865689"/>
          </a:xfrm>
          <a:prstGeom prst="rect">
            <a:avLst/>
          </a:prstGeom>
          <a:noFill/>
        </p:spPr>
      </p:pic>
      <p:pic>
        <p:nvPicPr>
          <p:cNvPr id="46082" name="Picture 2" descr="C:\Documents and Settings\Ольга\Рабочий стол\WhatsApp Image 2021-02-04 at 11.43.32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2924944"/>
            <a:ext cx="3384376" cy="1903712"/>
          </a:xfrm>
          <a:prstGeom prst="rect">
            <a:avLst/>
          </a:prstGeom>
          <a:noFill/>
        </p:spPr>
      </p:pic>
      <p:pic>
        <p:nvPicPr>
          <p:cNvPr id="1030" name="Picture 6" descr="D:\Документы\ГОДОВИК 2021\зимний рубеж\Зоя Герой\IMG-20210204-WA0040.jpg"/>
          <p:cNvPicPr>
            <a:picLocks noChangeAspect="1" noChangeArrowheads="1"/>
          </p:cNvPicPr>
          <p:nvPr/>
        </p:nvPicPr>
        <p:blipFill>
          <a:blip r:embed="rId10" cstate="print"/>
          <a:srcRect l="2824" t="23249" r="1163" b="13346"/>
          <a:stretch>
            <a:fillRect/>
          </a:stretch>
        </p:blipFill>
        <p:spPr bwMode="auto">
          <a:xfrm>
            <a:off x="6372200" y="4437112"/>
            <a:ext cx="2160240" cy="1872208"/>
          </a:xfrm>
          <a:prstGeom prst="rect">
            <a:avLst/>
          </a:prstGeom>
          <a:noFill/>
        </p:spPr>
      </p:pic>
      <p:pic>
        <p:nvPicPr>
          <p:cNvPr id="1032" name="Picture 8" descr="D:\Документы\ГОДОВИК 2021\зимний рубеж\100 лет лузану\IMG_423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2852936"/>
            <a:ext cx="2232248" cy="186787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C:\Users\user\Desktop\фон для слайдов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604867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11560" y="134076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188640"/>
            <a:ext cx="4413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«Марш Победы» 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980729"/>
            <a:ext cx="7848872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5 марта  2021 года -Соревнованиях девушек по военно-прикладным видам спорта «Защитницы Отечества», посвященные Международному женскому дню;</a:t>
            </a:r>
          </a:p>
          <a:p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 с 15 марта по 22 марта 2021 года - Районные военно-спортивные соревнования «Готов к защите Родины», посвященные освобождению города Абинска от немецко-фашистских захватчиков; </a:t>
            </a:r>
          </a:p>
          <a:p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 с 15 марта по 22 марта -Районные военно-спортивные соревнования «Готов к защите Родины», посвященные освобождению города Абинска от немецко-фашистских захватчиков;</a:t>
            </a:r>
          </a:p>
          <a:p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 23 марта 2021 года - Классные часы, посвященном празднованию 78 годовщины  освобождения Абинского района.;</a:t>
            </a:r>
          </a:p>
          <a:p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с 9 апреля  по 9 мая 2021 года - Проведение районной  акции «30 дней до Победы»  и  проведение Единого классного часа «Гордое Знамя Победы!»;</a:t>
            </a:r>
          </a:p>
          <a:p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 9 апреля 2021 года - Заочная </a:t>
            </a:r>
            <a:r>
              <a:rPr lang="ru-RU" sz="1000" b="1" dirty="0" err="1" smtClean="0">
                <a:solidFill>
                  <a:srgbClr val="0070C0"/>
                </a:solidFill>
                <a:latin typeface="Cambria" pitchFamily="18" charset="0"/>
              </a:rPr>
              <a:t>краеведческо</a:t>
            </a:r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 - публицистическая олимпиада «Связь времен» (весенний тур), посвященная Дню Победы; </a:t>
            </a:r>
          </a:p>
          <a:p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Апрель - Трудовые десанты по благоустройству и уборке территорий памятников погибшим летчикам,  воинских захоронений и мемориалов;</a:t>
            </a:r>
          </a:p>
          <a:p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 26 апреля 2021 года  - Акция «Сирень Победы!» Тематическая беседы о цветущем символе Победы!»;</a:t>
            </a:r>
          </a:p>
          <a:p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30 апреля  2021 года  - </a:t>
            </a:r>
            <a:r>
              <a:rPr lang="ru-RU" sz="1000" b="1" dirty="0" err="1" smtClean="0">
                <a:solidFill>
                  <a:srgbClr val="0070C0"/>
                </a:solidFill>
                <a:latin typeface="Cambria" pitchFamily="18" charset="0"/>
              </a:rPr>
              <a:t>Онлайн-фестиваль</a:t>
            </a:r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 «Поэтическая перекличка», посвященный творчеству поэтов и писателей-фронтовиков;</a:t>
            </a:r>
          </a:p>
          <a:p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 9 мая 2021 года - Экспедиции по местам боевой славы Абинского района;</a:t>
            </a:r>
          </a:p>
          <a:p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Май 2021 года - Фотоконкурс «Экспедиции по местам боевой славы Абинского района»;</a:t>
            </a:r>
          </a:p>
          <a:p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10-15 мая 2021 года - Велопробег, посвященный Дню Победы в Великой Отечественной войне</a:t>
            </a:r>
          </a:p>
          <a:p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 апрель 2021 года - Акции «Георгиевская ленточка», «Поздравь ветерана», Наследники Победы»;</a:t>
            </a:r>
          </a:p>
          <a:p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апрель – май 2021 года - Проведение акции «Парки Кубани» (уход за памятниками). Проведение работ по благоустройству, наведению санитарного порядка на территории закрепленных за школами памятников воинам, погибшим при защите Отечества, воинских захоронениях и мемориалам воинской славы; </a:t>
            </a:r>
          </a:p>
          <a:p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апрель – май 2021 года Походы по местам боевой славы «Тропами войны» </a:t>
            </a:r>
          </a:p>
          <a:p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апрель – май 2021 года Добровольческие акции: «Ветеран, мы рядом!» , «Сохраним память поколений» Патриотический марафон «Песни Великой Победы» с участием юнармейцев в формате </a:t>
            </a:r>
            <a:r>
              <a:rPr lang="ru-RU" sz="1000" b="1" dirty="0" err="1" smtClean="0">
                <a:solidFill>
                  <a:srgbClr val="0070C0"/>
                </a:solidFill>
                <a:latin typeface="Cambria" pitchFamily="18" charset="0"/>
              </a:rPr>
              <a:t>онлайн</a:t>
            </a:r>
            <a:endParaRPr lang="ru-RU" sz="1000" b="1" dirty="0" smtClean="0">
              <a:solidFill>
                <a:srgbClr val="0070C0"/>
              </a:solidFill>
              <a:latin typeface="Cambria" pitchFamily="18" charset="0"/>
            </a:endParaRPr>
          </a:p>
          <a:p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с 5 мая по 8 мая 20201 года Патриотический марафон «Песни Великой Победы» с участием юнармейцев в формате </a:t>
            </a:r>
            <a:r>
              <a:rPr lang="ru-RU" sz="1000" b="1" dirty="0" err="1" smtClean="0">
                <a:solidFill>
                  <a:srgbClr val="0070C0"/>
                </a:solidFill>
                <a:latin typeface="Cambria" pitchFamily="18" charset="0"/>
              </a:rPr>
              <a:t>онлайн</a:t>
            </a:r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 6 мая 2021 года Акция «Поздравляем ветеранов ВОВ и тружеников тыла» - смотр строя и песни в рамках празднования Дня Победы в формате </a:t>
            </a:r>
            <a:r>
              <a:rPr lang="ru-RU" sz="1000" b="1" dirty="0" err="1" smtClean="0">
                <a:solidFill>
                  <a:srgbClr val="0070C0"/>
                </a:solidFill>
                <a:latin typeface="Cambria" pitchFamily="18" charset="0"/>
              </a:rPr>
              <a:t>онлайн</a:t>
            </a:r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 </a:t>
            </a:r>
          </a:p>
          <a:p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8 мая  2021 года Классные часы, посвященная Дню Победы с приглашением ветеранов Великой Отечественной войны 1941-1945 годов в рамках одного класса</a:t>
            </a:r>
            <a:r>
              <a:rPr lang="ru-RU" sz="1000" dirty="0" smtClean="0"/>
              <a:t> </a:t>
            </a:r>
          </a:p>
          <a:p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9 мая  2021 года Участие в акции «Бессмертный полк» </a:t>
            </a:r>
          </a:p>
          <a:p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Май  2021 года Участие во Всероссийской акции «Диктант Победы» </a:t>
            </a:r>
          </a:p>
          <a:p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9 мая  2021 года Участие в </a:t>
            </a:r>
            <a:r>
              <a:rPr lang="ru-RU" sz="1000" b="1" dirty="0" err="1" smtClean="0">
                <a:solidFill>
                  <a:srgbClr val="0070C0"/>
                </a:solidFill>
                <a:latin typeface="Cambria" pitchFamily="18" charset="0"/>
              </a:rPr>
              <a:t>онлайн</a:t>
            </a:r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 – акциях «Герой в окне», «Окна Победы»,  «Бессмертный полк» </a:t>
            </a:r>
          </a:p>
          <a:p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Май  2021 года  </a:t>
            </a:r>
            <a:r>
              <a:rPr lang="ru-RU" sz="1000" b="1" dirty="0" err="1" smtClean="0">
                <a:solidFill>
                  <a:srgbClr val="0070C0"/>
                </a:solidFill>
                <a:latin typeface="Cambria" pitchFamily="18" charset="0"/>
              </a:rPr>
              <a:t>Военно</a:t>
            </a:r>
            <a:r>
              <a:rPr lang="ru-RU" sz="1000" b="1" dirty="0" smtClean="0">
                <a:solidFill>
                  <a:srgbClr val="0070C0"/>
                </a:solidFill>
                <a:latin typeface="Cambria" pitchFamily="18" charset="0"/>
              </a:rPr>
              <a:t> - патриотическая акция «Горы. Море. Дорогой  Героев»  (с учетом эпидемиологической ситуации)</a:t>
            </a:r>
          </a:p>
          <a:p>
            <a:endParaRPr lang="ru-RU" sz="1000" b="1" dirty="0" smtClean="0">
              <a:solidFill>
                <a:srgbClr val="0070C0"/>
              </a:solidFill>
              <a:latin typeface="Cambria" pitchFamily="18" charset="0"/>
            </a:endParaRPr>
          </a:p>
          <a:p>
            <a:endParaRPr lang="ru-RU" sz="1000" b="1" dirty="0" smtClean="0">
              <a:solidFill>
                <a:srgbClr val="0070C0"/>
              </a:solidFill>
              <a:latin typeface="Cambria" pitchFamily="18" charset="0"/>
            </a:endParaRPr>
          </a:p>
          <a:p>
            <a:endParaRPr lang="ru-RU" sz="1000" b="1" dirty="0" smtClean="0">
              <a:solidFill>
                <a:srgbClr val="0070C0"/>
              </a:solidFill>
              <a:latin typeface="Cambria" pitchFamily="18" charset="0"/>
            </a:endParaRPr>
          </a:p>
          <a:p>
            <a:endParaRPr lang="ru-RU" sz="1000" b="1" dirty="0" smtClean="0">
              <a:solidFill>
                <a:srgbClr val="0070C0"/>
              </a:solidFill>
              <a:latin typeface="Cambria" pitchFamily="18" charset="0"/>
            </a:endParaRPr>
          </a:p>
          <a:p>
            <a:endParaRPr lang="ru-RU" sz="1100" dirty="0" smtClean="0">
              <a:solidFill>
                <a:srgbClr val="0070C0"/>
              </a:solidFill>
              <a:latin typeface="Cambria" pitchFamily="18" charset="0"/>
            </a:endParaRPr>
          </a:p>
          <a:p>
            <a:endParaRPr lang="ru-RU" sz="1100" b="1" dirty="0" smtClean="0">
              <a:solidFill>
                <a:srgbClr val="0070C0"/>
              </a:solidFill>
              <a:latin typeface="+mn-lt"/>
            </a:endParaRP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user\Desktop\фон для слайдов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8707"/>
            <a:ext cx="9144000" cy="6259294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72" r="27624" b="21703"/>
          <a:stretch/>
        </p:blipFill>
        <p:spPr bwMode="auto">
          <a:xfrm>
            <a:off x="2960823" y="986489"/>
            <a:ext cx="3056345" cy="210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2" t="4025"/>
          <a:stretch/>
        </p:blipFill>
        <p:spPr bwMode="auto">
          <a:xfrm>
            <a:off x="467694" y="999312"/>
            <a:ext cx="2575337" cy="194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17" r="7657" b="30370"/>
          <a:stretch/>
        </p:blipFill>
        <p:spPr bwMode="auto">
          <a:xfrm>
            <a:off x="446706" y="2935406"/>
            <a:ext cx="4021302" cy="353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0985" y="986489"/>
            <a:ext cx="2855010" cy="2689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 descr="D:\ПРОБЕГ\img_20210215_131351_48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44"/>
          <a:stretch/>
        </p:blipFill>
        <p:spPr bwMode="auto">
          <a:xfrm>
            <a:off x="6161685" y="3429000"/>
            <a:ext cx="2550855" cy="300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058244E-5352-4DDA-8112-3D0006B8C82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06" r="24938"/>
          <a:stretch/>
        </p:blipFill>
        <p:spPr>
          <a:xfrm>
            <a:off x="4353800" y="2732800"/>
            <a:ext cx="2550855" cy="3720536"/>
          </a:xfrm>
          <a:prstGeom prst="rect">
            <a:avLst/>
          </a:prstGeom>
        </p:spPr>
      </p:pic>
      <p:pic>
        <p:nvPicPr>
          <p:cNvPr id="10" name="Picture 2" descr="C:\Users\user\Desktop\фон для слайдов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144000" cy="6453336"/>
          </a:xfrm>
          <a:prstGeom prst="rect">
            <a:avLst/>
          </a:prstGeom>
          <a:noFill/>
        </p:spPr>
      </p:pic>
      <p:pic>
        <p:nvPicPr>
          <p:cNvPr id="2050" name="Picture 2" descr="D:\Документы\ГОДОВИК 2021\итоговый отчет\Промежуточный отчет конкурс Жукова\Марш Победы\Герои в нашей памяти 19.03.2021\IMG-20210219-WA000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1531" y="980729"/>
            <a:ext cx="1998221" cy="2664296"/>
          </a:xfrm>
          <a:prstGeom prst="rect">
            <a:avLst/>
          </a:prstGeom>
          <a:noFill/>
        </p:spPr>
      </p:pic>
      <p:pic>
        <p:nvPicPr>
          <p:cNvPr id="2" name="Picture 3" descr="D:\Документы\ГОДОВИК 2021\итоговый отчет\Промежуточный отчет конкурс Жукова\Марш Победы\концерт Победный май 15.05.2021\WhatsApp Image 2021-05-17 at 08.13.59.jpeg"/>
          <p:cNvPicPr>
            <a:picLocks noChangeAspect="1" noChangeArrowheads="1"/>
          </p:cNvPicPr>
          <p:nvPr/>
        </p:nvPicPr>
        <p:blipFill>
          <a:blip r:embed="rId11" cstate="print"/>
          <a:srcRect l="12888" t="4920"/>
          <a:stretch>
            <a:fillRect/>
          </a:stretch>
        </p:blipFill>
        <p:spPr bwMode="auto">
          <a:xfrm>
            <a:off x="395536" y="3501008"/>
            <a:ext cx="3583319" cy="2927198"/>
          </a:xfrm>
          <a:prstGeom prst="rect">
            <a:avLst/>
          </a:prstGeom>
          <a:noFill/>
        </p:spPr>
      </p:pic>
      <p:pic>
        <p:nvPicPr>
          <p:cNvPr id="2052" name="Picture 4" descr="D:\Документы\ГОДОВИК 2021\итоговый отчет\Промежуточный отчет конкурс Жукова\Марш Победы\По следам фронтовой собаки 15.04.2021\WhatsApp-Image-2021-04-15-at-14.41.27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92080" y="1052736"/>
            <a:ext cx="3369220" cy="2813825"/>
          </a:xfrm>
          <a:prstGeom prst="rect">
            <a:avLst/>
          </a:prstGeom>
          <a:noFill/>
        </p:spPr>
      </p:pic>
      <p:pic>
        <p:nvPicPr>
          <p:cNvPr id="3" name="Picture 5" descr="D:\Документы\ГОДОВИК 2021\итоговый отчет\Промежуточный отчет конкурс Жукова\Марш Победы\Поход на Поляну смерти 6.05.2021\WhatsApp Image 2021-05-12 at 10.25.00 (6)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31634" y="1052736"/>
            <a:ext cx="3795623" cy="2527944"/>
          </a:xfrm>
          <a:prstGeom prst="rect">
            <a:avLst/>
          </a:prstGeom>
          <a:noFill/>
        </p:spPr>
      </p:pic>
      <p:pic>
        <p:nvPicPr>
          <p:cNvPr id="2054" name="Picture 6" descr="D:\Документы\ГОДОВИК 2021\итоговый отчет\Промежуточный отчет конкурс Жукова\Марш Победы\Праздничный концерт в станице Мингрельской, посвященный 9 мая 8.05.2021\IMG-20210508-WA000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23928" y="3573015"/>
            <a:ext cx="4803076" cy="270484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2921</TotalTime>
  <Words>2646</Words>
  <Application>Microsoft Office PowerPoint</Application>
  <PresentationFormat>Экран (4:3)</PresentationFormat>
  <Paragraphs>287</Paragraphs>
  <Slides>21</Slides>
  <Notes>7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»</vt:lpstr>
      <vt:lpstr>Места боевой славы муниципального  образования    Абинский район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декабря - День памяти Неизвестного Солдата</dc:title>
  <dc:creator>Olga</dc:creator>
  <cp:lastModifiedBy>Ольга</cp:lastModifiedBy>
  <cp:revision>339</cp:revision>
  <dcterms:created xsi:type="dcterms:W3CDTF">2014-11-30T12:48:21Z</dcterms:created>
  <dcterms:modified xsi:type="dcterms:W3CDTF">2021-10-19T07:37:57Z</dcterms:modified>
</cp:coreProperties>
</file>